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9"/>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DACA"/>
          </a:solidFill>
        </a:fill>
      </a:tcStyle>
    </a:wholeTbl>
    <a:band2H>
      <a:tcTxStyle/>
      <a:tcStyle>
        <a:tcBdr/>
        <a:fill>
          <a:solidFill>
            <a:srgbClr val="E7ED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CEE9"/>
          </a:solidFill>
        </a:fill>
      </a:tcStyle>
    </a:wholeTbl>
    <a:band2H>
      <a:tcTxStyle/>
      <a:tcStyle>
        <a:tcBdr/>
        <a:fill>
          <a:solidFill>
            <a:srgbClr val="E9E8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150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3"/>
      <c:hPercent val="179"/>
      <c:rotY val="3"/>
      <c:depthPercent val="5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0000000000000001E-3"/>
          <c:y val="5.0000000000000001E-3"/>
          <c:w val="0.99"/>
          <c:h val="0.98750000000000004"/>
        </c:manualLayout>
      </c:layout>
      <c:bar3DChart>
        <c:barDir val="col"/>
        <c:grouping val="clustered"/>
        <c:varyColors val="0"/>
        <c:ser>
          <c:idx val="0"/>
          <c:order val="0"/>
          <c:tx>
            <c:strRef>
              <c:f>Sheet1!$A$2</c:f>
            </c:strRef>
          </c:tx>
          <c:spPr>
            <a:solidFill>
              <a:srgbClr val="2E578C"/>
            </a:solidFill>
            <a:ln w="12700" cap="flat">
              <a:noFill/>
              <a:miter lim="400000"/>
            </a:ln>
            <a:effectLst/>
            <a:sp3d prstMaterial="matte"/>
          </c:spPr>
          <c:invertIfNegative val="0"/>
          <c:cat>
            <c:strRef>
              <c:f>Sheet1!$B$1:$D$1</c:f>
              <c:strCache>
                <c:ptCount val="3"/>
              </c:strCache>
            </c:strRef>
          </c:cat>
          <c:val>
            <c:numRef>
              <c:f>Sheet1!$B$2:$D$2</c:f>
              <c:numCache>
                <c:formatCode>General</c:formatCode>
                <c:ptCount val="3"/>
                <c:pt idx="0">
                  <c:v>78</c:v>
                </c:pt>
                <c:pt idx="1">
                  <c:v>86</c:v>
                </c:pt>
                <c:pt idx="2">
                  <c:v>80</c:v>
                </c:pt>
              </c:numCache>
            </c:numRef>
          </c:val>
          <c:extLst>
            <c:ext xmlns:c16="http://schemas.microsoft.com/office/drawing/2014/chart" uri="{C3380CC4-5D6E-409C-BE32-E72D297353CC}">
              <c16:uniqueId val="{00000000-EB81-4C59-9BDE-3654DE1403CA}"/>
            </c:ext>
          </c:extLst>
        </c:ser>
        <c:dLbls>
          <c:showLegendKey val="0"/>
          <c:showVal val="0"/>
          <c:showCatName val="0"/>
          <c:showSerName val="0"/>
          <c:showPercent val="0"/>
          <c:showBubbleSize val="0"/>
        </c:dLbls>
        <c:gapWidth val="150"/>
        <c:shape val="cylinder"/>
        <c:axId val="2094734552"/>
        <c:axId val="2094734553"/>
        <c:axId val="2094734554"/>
      </c:bar3DChart>
      <c:catAx>
        <c:axId val="2094734552"/>
        <c:scaling>
          <c:orientation val="minMax"/>
        </c:scaling>
        <c:delete val="0"/>
        <c:axPos val="b"/>
        <c:numFmt formatCode="General" sourceLinked="0"/>
        <c:majorTickMark val="none"/>
        <c:minorTickMark val="none"/>
        <c:tickLblPos val="low"/>
        <c:spPr>
          <a:ln w="12700" cap="flat">
            <a:noFill/>
            <a:prstDash val="solid"/>
            <a:round/>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88888"/>
              </a:solidFill>
              <a:prstDash val="solid"/>
              <a:round/>
            </a:ln>
          </c:spPr>
        </c:majorGridlines>
        <c:title>
          <c:tx>
            <c:rich>
              <a:bodyPr rot="-5400000"/>
              <a:lstStyle/>
              <a:p>
                <a:pPr>
                  <a:defRPr sz="1800" b="0" i="0" u="none" strike="noStrike">
                    <a:solidFill>
                      <a:srgbClr val="000000"/>
                    </a:solidFill>
                    <a:latin typeface="Gill Sans MT"/>
                  </a:defRPr>
                </a:pPr>
                <a:r>
                  <a:rPr lang="en-US" sz="1800" b="0" i="0" u="none" strike="noStrike">
                    <a:solidFill>
                      <a:srgbClr val="000000"/>
                    </a:solidFill>
                    <a:latin typeface="Gill Sans MT"/>
                  </a:rPr>
                  <a:t>Accuracy %</a:t>
                </a:r>
              </a:p>
            </c:rich>
          </c:tx>
          <c:overlay val="1"/>
        </c:title>
        <c:numFmt formatCode="0" sourceLinked="0"/>
        <c:majorTickMark val="none"/>
        <c:minorTickMark val="none"/>
        <c:tickLblPos val="high"/>
        <c:spPr>
          <a:ln w="12700" cap="flat">
            <a:noFill/>
            <a:prstDash val="solid"/>
            <a:round/>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2.25"/>
        <c:minorUnit val="1.125"/>
      </c:valAx>
      <c:serAx>
        <c:axId val="2094734554"/>
        <c:scaling>
          <c:orientation val="minMax"/>
        </c:scaling>
        <c:delete val="0"/>
        <c:axPos val="b"/>
        <c:majorTickMark val="out"/>
        <c:minorTickMark val="none"/>
        <c:tickLblPos val="none"/>
        <c:spPr>
          <a:ln w="12700" cap="flat">
            <a:noFill/>
            <a:prstDash val="solid"/>
            <a:round/>
          </a:ln>
        </c:spPr>
        <c:crossAx val="2094734553"/>
        <c:crosses val="autoZero"/>
        <c:tickLblSkip val="1"/>
      </c:ser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5"/>
      <c:hPercent val="212"/>
      <c:rotY val="40"/>
      <c:depthPercent val="5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0000000000000001E-3"/>
          <c:y val="5.0000000000000001E-3"/>
          <c:w val="0.99"/>
          <c:h val="0.98750000000000004"/>
        </c:manualLayout>
      </c:layout>
      <c:bar3DChart>
        <c:barDir val="col"/>
        <c:grouping val="clustered"/>
        <c:varyColors val="0"/>
        <c:ser>
          <c:idx val="0"/>
          <c:order val="0"/>
          <c:tx>
            <c:strRef>
              <c:f>Sheet1!$A$2</c:f>
            </c:strRef>
          </c:tx>
          <c:spPr>
            <a:solidFill>
              <a:srgbClr val="2E578C"/>
            </a:solidFill>
            <a:ln w="12700" cap="flat">
              <a:noFill/>
              <a:miter lim="400000"/>
            </a:ln>
            <a:effectLst/>
            <a:sp3d prstMaterial="matte"/>
          </c:spPr>
          <c:invertIfNegative val="0"/>
          <c:cat>
            <c:strRef>
              <c:f>Sheet1!$B$1:$D$1</c:f>
              <c:strCache>
                <c:ptCount val="3"/>
              </c:strCache>
            </c:strRef>
          </c:cat>
          <c:val>
            <c:numRef>
              <c:f>Sheet1!$B$2:$D$2</c:f>
              <c:numCache>
                <c:formatCode>General</c:formatCode>
                <c:ptCount val="3"/>
                <c:pt idx="0">
                  <c:v>63.33</c:v>
                </c:pt>
                <c:pt idx="1">
                  <c:v>32</c:v>
                </c:pt>
                <c:pt idx="2">
                  <c:v>51.3</c:v>
                </c:pt>
              </c:numCache>
            </c:numRef>
          </c:val>
          <c:extLst>
            <c:ext xmlns:c16="http://schemas.microsoft.com/office/drawing/2014/chart" uri="{C3380CC4-5D6E-409C-BE32-E72D297353CC}">
              <c16:uniqueId val="{00000000-2DC9-4CA2-89EA-19188D6C85BD}"/>
            </c:ext>
          </c:extLst>
        </c:ser>
        <c:dLbls>
          <c:showLegendKey val="0"/>
          <c:showVal val="0"/>
          <c:showCatName val="0"/>
          <c:showSerName val="0"/>
          <c:showPercent val="0"/>
          <c:showBubbleSize val="0"/>
        </c:dLbls>
        <c:gapWidth val="150"/>
        <c:shape val="cylinder"/>
        <c:axId val="2094734552"/>
        <c:axId val="2094734553"/>
        <c:axId val="2094734554"/>
      </c:bar3DChart>
      <c:catAx>
        <c:axId val="2094734552"/>
        <c:scaling>
          <c:orientation val="minMax"/>
        </c:scaling>
        <c:delete val="0"/>
        <c:axPos val="b"/>
        <c:numFmt formatCode="General" sourceLinked="0"/>
        <c:majorTickMark val="none"/>
        <c:minorTickMark val="none"/>
        <c:tickLblPos val="low"/>
        <c:spPr>
          <a:ln w="12700" cap="flat">
            <a:noFill/>
            <a:prstDash val="solid"/>
            <a:round/>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88888"/>
              </a:solidFill>
              <a:prstDash val="solid"/>
              <a:round/>
            </a:ln>
          </c:spPr>
        </c:majorGridlines>
        <c:numFmt formatCode="0" sourceLinked="0"/>
        <c:majorTickMark val="none"/>
        <c:minorTickMark val="none"/>
        <c:tickLblPos val="high"/>
        <c:spPr>
          <a:ln w="12700" cap="flat">
            <a:noFill/>
            <a:prstDash val="solid"/>
            <a:round/>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17.5"/>
        <c:minorUnit val="8.75"/>
      </c:valAx>
      <c:serAx>
        <c:axId val="2094734554"/>
        <c:scaling>
          <c:orientation val="minMax"/>
        </c:scaling>
        <c:delete val="0"/>
        <c:axPos val="b"/>
        <c:majorTickMark val="out"/>
        <c:minorTickMark val="none"/>
        <c:tickLblPos val="none"/>
        <c:spPr>
          <a:ln w="12700" cap="flat">
            <a:noFill/>
            <a:prstDash val="solid"/>
            <a:round/>
          </a:ln>
        </c:spPr>
        <c:crossAx val="2094734553"/>
        <c:crosses val="autoZero"/>
        <c:tickLblSkip val="1"/>
      </c:ser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1"/>
      <c:hPercent val="197"/>
      <c:rotY val="1"/>
      <c:depthPercent val="5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0000000000000001E-3"/>
          <c:y val="5.0000000000000001E-3"/>
          <c:w val="0.99"/>
          <c:h val="0.98750000000000004"/>
        </c:manualLayout>
      </c:layout>
      <c:bar3DChart>
        <c:barDir val="col"/>
        <c:grouping val="clustered"/>
        <c:varyColors val="0"/>
        <c:ser>
          <c:idx val="0"/>
          <c:order val="0"/>
          <c:tx>
            <c:strRef>
              <c:f>Sheet1!$A$2</c:f>
            </c:strRef>
          </c:tx>
          <c:spPr>
            <a:solidFill>
              <a:srgbClr val="2E578C"/>
            </a:solidFill>
            <a:ln w="12700" cap="flat">
              <a:noFill/>
              <a:miter lim="400000"/>
            </a:ln>
            <a:effectLst/>
            <a:sp3d prstMaterial="matte"/>
          </c:spPr>
          <c:invertIfNegative val="0"/>
          <c:cat>
            <c:strRef>
              <c:f>Sheet1!$B$1:$D$1</c:f>
              <c:strCache>
                <c:ptCount val="3"/>
              </c:strCache>
            </c:strRef>
          </c:cat>
          <c:val>
            <c:numRef>
              <c:f>Sheet1!$B$2:$D$2</c:f>
              <c:numCache>
                <c:formatCode>General</c:formatCode>
                <c:ptCount val="3"/>
                <c:pt idx="0">
                  <c:v>76</c:v>
                </c:pt>
                <c:pt idx="1">
                  <c:v>69.27</c:v>
                </c:pt>
                <c:pt idx="2">
                  <c:v>82.15</c:v>
                </c:pt>
              </c:numCache>
            </c:numRef>
          </c:val>
          <c:extLst>
            <c:ext xmlns:c16="http://schemas.microsoft.com/office/drawing/2014/chart" uri="{C3380CC4-5D6E-409C-BE32-E72D297353CC}">
              <c16:uniqueId val="{00000000-2121-4025-8290-95D3870C26D5}"/>
            </c:ext>
          </c:extLst>
        </c:ser>
        <c:dLbls>
          <c:showLegendKey val="0"/>
          <c:showVal val="0"/>
          <c:showCatName val="0"/>
          <c:showSerName val="0"/>
          <c:showPercent val="0"/>
          <c:showBubbleSize val="0"/>
        </c:dLbls>
        <c:gapWidth val="150"/>
        <c:shape val="cylinder"/>
        <c:axId val="2094734552"/>
        <c:axId val="2094734553"/>
        <c:axId val="2094734554"/>
      </c:bar3DChart>
      <c:catAx>
        <c:axId val="2094734552"/>
        <c:scaling>
          <c:orientation val="minMax"/>
        </c:scaling>
        <c:delete val="0"/>
        <c:axPos val="b"/>
        <c:numFmt formatCode="General" sourceLinked="0"/>
        <c:majorTickMark val="none"/>
        <c:minorTickMark val="none"/>
        <c:tickLblPos val="low"/>
        <c:spPr>
          <a:ln w="12700" cap="flat">
            <a:noFill/>
            <a:prstDash val="solid"/>
            <a:round/>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88888"/>
              </a:solidFill>
              <a:prstDash val="solid"/>
              <a:round/>
            </a:ln>
          </c:spPr>
        </c:majorGridlines>
        <c:numFmt formatCode="0" sourceLinked="0"/>
        <c:majorTickMark val="none"/>
        <c:minorTickMark val="none"/>
        <c:tickLblPos val="high"/>
        <c:spPr>
          <a:ln w="12700" cap="flat">
            <a:noFill/>
            <a:prstDash val="solid"/>
            <a:round/>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7.5"/>
        <c:minorUnit val="3.75"/>
      </c:valAx>
      <c:serAx>
        <c:axId val="2094734554"/>
        <c:scaling>
          <c:orientation val="minMax"/>
        </c:scaling>
        <c:delete val="0"/>
        <c:axPos val="b"/>
        <c:majorTickMark val="out"/>
        <c:minorTickMark val="none"/>
        <c:tickLblPos val="none"/>
        <c:spPr>
          <a:ln w="12700" cap="flat">
            <a:noFill/>
            <a:prstDash val="solid"/>
            <a:round/>
          </a:ln>
        </c:spPr>
        <c:crossAx val="2094734553"/>
        <c:crosses val="autoZero"/>
        <c:tickLblSkip val="1"/>
      </c:ser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view3D>
      <c:rotX val="5"/>
      <c:hPercent val="172"/>
      <c:rotY val="40"/>
      <c:depthPercent val="5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0000000000000001E-3"/>
          <c:y val="5.0000000000000001E-3"/>
          <c:w val="0.99"/>
          <c:h val="0.98750000000000004"/>
        </c:manualLayout>
      </c:layout>
      <c:bar3DChart>
        <c:barDir val="col"/>
        <c:grouping val="clustered"/>
        <c:varyColors val="0"/>
        <c:ser>
          <c:idx val="0"/>
          <c:order val="0"/>
          <c:tx>
            <c:strRef>
              <c:f>Sheet1!$A$2</c:f>
            </c:strRef>
          </c:tx>
          <c:spPr>
            <a:solidFill>
              <a:srgbClr val="2E578C"/>
            </a:solidFill>
            <a:ln w="12700" cap="flat">
              <a:noFill/>
              <a:miter lim="400000"/>
            </a:ln>
            <a:effectLst/>
            <a:sp3d prstMaterial="matte"/>
          </c:spPr>
          <c:invertIfNegative val="0"/>
          <c:cat>
            <c:strRef>
              <c:f>Sheet1!$B$1:$D$1</c:f>
              <c:strCache>
                <c:ptCount val="3"/>
              </c:strCache>
            </c:strRef>
          </c:cat>
          <c:val>
            <c:numRef>
              <c:f>Sheet1!$B$2:$D$2</c:f>
              <c:numCache>
                <c:formatCode>General</c:formatCode>
                <c:ptCount val="3"/>
                <c:pt idx="0">
                  <c:v>0.61896899999999999</c:v>
                </c:pt>
                <c:pt idx="1">
                  <c:v>0.61834699999999998</c:v>
                </c:pt>
                <c:pt idx="2">
                  <c:v>0.61821599999999999</c:v>
                </c:pt>
              </c:numCache>
            </c:numRef>
          </c:val>
          <c:extLst>
            <c:ext xmlns:c16="http://schemas.microsoft.com/office/drawing/2014/chart" uri="{C3380CC4-5D6E-409C-BE32-E72D297353CC}">
              <c16:uniqueId val="{00000000-393F-47A6-8851-341266ED4C4D}"/>
            </c:ext>
          </c:extLst>
        </c:ser>
        <c:dLbls>
          <c:showLegendKey val="0"/>
          <c:showVal val="0"/>
          <c:showCatName val="0"/>
          <c:showSerName val="0"/>
          <c:showPercent val="0"/>
          <c:showBubbleSize val="0"/>
        </c:dLbls>
        <c:gapWidth val="150"/>
        <c:shape val="cylinder"/>
        <c:axId val="2094734552"/>
        <c:axId val="2094734553"/>
        <c:axId val="2094734554"/>
      </c:bar3DChart>
      <c:catAx>
        <c:axId val="2094734552"/>
        <c:scaling>
          <c:orientation val="minMax"/>
        </c:scaling>
        <c:delete val="0"/>
        <c:axPos val="b"/>
        <c:numFmt formatCode="General" sourceLinked="0"/>
        <c:majorTickMark val="none"/>
        <c:minorTickMark val="none"/>
        <c:tickLblPos val="low"/>
        <c:spPr>
          <a:ln w="12700" cap="flat">
            <a:noFill/>
            <a:prstDash val="solid"/>
            <a:round/>
          </a:ln>
        </c:spPr>
        <c:txPr>
          <a:bodyPr rot="0"/>
          <a:lstStyle/>
          <a:p>
            <a:pPr>
              <a:defRPr sz="1800" b="0" i="0" u="none" strike="noStrike">
                <a:solidFill>
                  <a:srgbClr val="000000"/>
                </a:solidFill>
                <a:latin typeface="Gill Sans M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888888"/>
              </a:solidFill>
              <a:prstDash val="solid"/>
              <a:round/>
            </a:ln>
          </c:spPr>
        </c:majorGridlines>
        <c:numFmt formatCode="0.0000&quot; &quot;;\(0.0000\)" sourceLinked="0"/>
        <c:majorTickMark val="none"/>
        <c:minorTickMark val="none"/>
        <c:tickLblPos val="high"/>
        <c:spPr>
          <a:ln w="12700" cap="flat">
            <a:noFill/>
            <a:prstDash val="solid"/>
            <a:round/>
          </a:ln>
        </c:spPr>
        <c:txPr>
          <a:bodyPr rot="0"/>
          <a:lstStyle/>
          <a:p>
            <a:pPr>
              <a:defRPr sz="1800" b="0" i="0" u="none" strike="noStrike">
                <a:solidFill>
                  <a:srgbClr val="000000"/>
                </a:solidFill>
                <a:latin typeface="Gill Sans MT"/>
              </a:defRPr>
            </a:pPr>
            <a:endParaRPr lang="en-US"/>
          </a:p>
        </c:txPr>
        <c:crossAx val="2094734552"/>
        <c:crosses val="autoZero"/>
        <c:crossBetween val="between"/>
        <c:majorUnit val="2.2499999999999999E-4"/>
        <c:minorUnit val="1.125E-4"/>
      </c:valAx>
      <c:serAx>
        <c:axId val="2094734554"/>
        <c:scaling>
          <c:orientation val="minMax"/>
        </c:scaling>
        <c:delete val="0"/>
        <c:axPos val="b"/>
        <c:majorTickMark val="out"/>
        <c:minorTickMark val="none"/>
        <c:tickLblPos val="none"/>
        <c:spPr>
          <a:ln w="12700" cap="flat">
            <a:noFill/>
            <a:prstDash val="solid"/>
            <a:round/>
          </a:ln>
        </c:spPr>
        <c:crossAx val="2094734553"/>
        <c:crosses val="autoZero"/>
        <c:tickLblSkip val="1"/>
      </c:ser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Body Level One…"/>
          <p:cNvSpPr>
            <a:spLocks noGrp="1"/>
          </p:cNvSpPr>
          <p:nvPr>
            <p:ph type="body" sz="quarter" idx="1"/>
          </p:nvPr>
        </p:nvSpPr>
        <p:spPr>
          <a:xfrm>
            <a:off x="1270000" y="6362700"/>
            <a:ext cx="10464800" cy="469900"/>
          </a:xfrm>
          <a:prstGeom prst="rect">
            <a:avLst/>
          </a:prstGeom>
        </p:spPr>
        <p:txBody>
          <a:bodyPr anchor="t"/>
          <a:lstStyle>
            <a:lvl1pPr marL="0" indent="0" algn="ctr">
              <a:spcBef>
                <a:spcPts val="0"/>
              </a:spcBef>
              <a:buSzTx/>
              <a:buNone/>
              <a:defRPr sz="2400" i="1"/>
            </a:lvl1pPr>
            <a:lvl2pPr marL="725236" indent="-280736" algn="ctr">
              <a:spcBef>
                <a:spcPts val="0"/>
              </a:spcBef>
              <a:defRPr sz="2400" i="1"/>
            </a:lvl2pPr>
            <a:lvl3pPr marL="1169736" indent="-280736" algn="ctr">
              <a:spcBef>
                <a:spcPts val="0"/>
              </a:spcBef>
              <a:defRPr sz="2400" i="1"/>
            </a:lvl3pPr>
            <a:lvl4pPr marL="1614236" indent="-280736" algn="ctr">
              <a:spcBef>
                <a:spcPts val="0"/>
              </a:spcBef>
              <a:defRPr sz="2400" i="1"/>
            </a:lvl4pPr>
            <a:lvl5pPr marL="2058736" indent="-280736" algn="ctr">
              <a:spcBef>
                <a:spcPts val="0"/>
              </a:spcBef>
              <a:defRPr sz="2400" i="1"/>
            </a:lvl5pPr>
          </a:lstStyle>
          <a:p>
            <a:r>
              <a:t>Body Level One</a:t>
            </a:r>
          </a:p>
          <a:p>
            <a:pPr lvl="1"/>
            <a:r>
              <a:t>Body Level Two</a:t>
            </a:r>
          </a:p>
          <a:p>
            <a:pPr lvl="2"/>
            <a:r>
              <a:t>Body Level Three</a:t>
            </a:r>
          </a:p>
          <a:p>
            <a:pPr lvl="3"/>
            <a:r>
              <a:t>Body Level Four</a:t>
            </a:r>
          </a:p>
          <a:p>
            <a:pPr lvl="4"/>
            <a:r>
              <a:t>Body Level Five</a:t>
            </a:r>
          </a:p>
        </p:txBody>
      </p:sp>
      <p:sp>
        <p:nvSpPr>
          <p:cNvPr id="94" name="“Type a quote here.”"/>
          <p:cNvSpPr>
            <a:spLocks noGrp="1"/>
          </p:cNvSpPr>
          <p:nvPr>
            <p:ph type="body" sz="quarter" idx="13"/>
          </p:nvPr>
        </p:nvSpPr>
        <p:spPr>
          <a:xfrm>
            <a:off x="1270000" y="4267200"/>
            <a:ext cx="10464800" cy="685800"/>
          </a:xfrm>
          <a:prstGeom prst="rect">
            <a:avLst/>
          </a:prstGeom>
        </p:spPr>
        <p:txBody>
          <a:bodyPr/>
          <a:lstStyle/>
          <a:p>
            <a:pPr marL="0" indent="0" algn="ctr">
              <a:spcBef>
                <a:spcPts val="0"/>
              </a:spcBef>
              <a:buSzTx/>
              <a:buNone/>
            </a:pPr>
            <a:endParaRP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3175" y="0"/>
            <a:ext cx="13004800" cy="975360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19250" y="660400"/>
            <a:ext cx="9758017" cy="5905500"/>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270000" y="6718300"/>
            <a:ext cx="10464800" cy="1422400"/>
          </a:xfrm>
          <a:prstGeom prst="rect">
            <a:avLst/>
          </a:prstGeom>
        </p:spPr>
        <p:txBody>
          <a:bodyPr/>
          <a:lstStyle/>
          <a:p>
            <a:r>
              <a:t>Title Text</a:t>
            </a:r>
          </a:p>
        </p:txBody>
      </p:sp>
      <p:sp>
        <p:nvSpPr>
          <p:cNvPr id="22" name="Body Level One…"/>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299" y="638918"/>
            <a:ext cx="5325771" cy="8216902"/>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a:spLocks noGrp="1"/>
          </p:cNvSpPr>
          <p:nvPr>
            <p:ph type="body" sz="quarter"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p>
            <a:r>
              <a:t>Title Text</a:t>
            </a:r>
          </a:p>
        </p:txBody>
      </p:sp>
      <p:sp>
        <p:nvSpPr>
          <p:cNvPr id="67" name="Body Level One…"/>
          <p:cNvSpPr>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31000" y="4965700"/>
            <a:ext cx="5334000" cy="3898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31000" y="635000"/>
            <a:ext cx="5334000" cy="3898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635000"/>
            <a:ext cx="5334000" cy="8229600"/>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6311798" y="9258300"/>
            <a:ext cx="368504" cy="381000"/>
          </a:xfrm>
          <a:prstGeom prst="rect">
            <a:avLst/>
          </a:prstGeom>
          <a:ln w="12700">
            <a:miter lim="400000"/>
          </a:ln>
        </p:spPr>
        <p:txBody>
          <a:bodyPr wrap="none" lIns="50800" tIns="50800" rIns="50800" bIns="50800">
            <a:spAutoFit/>
          </a:bodyPr>
          <a:lstStyle>
            <a:lvl1pPr>
              <a:defRPr sz="1800">
                <a:solidFill>
                  <a:srgbClr val="FFFFF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Light"/>
          <a:ea typeface="Helvetica Light"/>
          <a:cs typeface="Helvetica Light"/>
          <a:sym typeface="Helvetica Light"/>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Light"/>
          <a:ea typeface="Helvetica Light"/>
          <a:cs typeface="Helvetica Light"/>
          <a:sym typeface="Helvetica Light"/>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Light"/>
          <a:ea typeface="Helvetica Light"/>
          <a:cs typeface="Helvetica Light"/>
          <a:sym typeface="Helvetica Light"/>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Light"/>
          <a:ea typeface="Helvetica Light"/>
          <a:cs typeface="Helvetica Light"/>
          <a:sym typeface="Helvetica Light"/>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Light"/>
          <a:ea typeface="Helvetica Light"/>
          <a:cs typeface="Helvetica Light"/>
          <a:sym typeface="Helvetica Light"/>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Light"/>
          <a:ea typeface="Helvetica Light"/>
          <a:cs typeface="Helvetica Light"/>
          <a:sym typeface="Helvetica Light"/>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Light"/>
          <a:ea typeface="Helvetica Light"/>
          <a:cs typeface="Helvetica Light"/>
          <a:sym typeface="Helvetica Light"/>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Light"/>
          <a:ea typeface="Helvetica Light"/>
          <a:cs typeface="Helvetica Light"/>
          <a:sym typeface="Helvetica Light"/>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FFFFFF"/>
          </a:solidFill>
          <a:uFillTx/>
          <a:latin typeface="Helvetica Light"/>
          <a:ea typeface="Helvetica Light"/>
          <a:cs typeface="Helvetica Light"/>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Helvetica Light"/>
          <a:ea typeface="Helvetica Light"/>
          <a:cs typeface="Helvetica Light"/>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Helvetica Light"/>
          <a:ea typeface="Helvetica Light"/>
          <a:cs typeface="Helvetica Light"/>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Helvetica Light"/>
          <a:ea typeface="Helvetica Light"/>
          <a:cs typeface="Helvetica Light"/>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Helvetica Light"/>
          <a:ea typeface="Helvetica Light"/>
          <a:cs typeface="Helvetica Light"/>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Helvetica Light"/>
          <a:ea typeface="Helvetica Light"/>
          <a:cs typeface="Helvetica Light"/>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Helvetica Light"/>
          <a:ea typeface="Helvetica Light"/>
          <a:cs typeface="Helvetica Light"/>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Helvetica Light"/>
          <a:ea typeface="Helvetica Light"/>
          <a:cs typeface="Helvetica Light"/>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Helvetica Light"/>
          <a:ea typeface="Helvetica Light"/>
          <a:cs typeface="Helvetica Light"/>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800" b="0" i="0" u="none" strike="noStrike" cap="none" spc="0" baseline="0">
          <a:ln>
            <a:noFill/>
          </a:ln>
          <a:solidFill>
            <a:srgbClr val="FFFFFF"/>
          </a:solidFill>
          <a:uFillTx/>
          <a:latin typeface="Helvetica Light"/>
          <a:ea typeface="Helvetica Light"/>
          <a:cs typeface="Helvetica Light"/>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1.ti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22.ti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chart" Target="../charts/chart4.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image" Target="../media/image6.tif"/><Relationship Id="rId1" Type="http://schemas.openxmlformats.org/officeDocument/2006/relationships/slideLayout" Target="../slideLayouts/slideLayout7.xml"/><Relationship Id="rId4" Type="http://schemas.openxmlformats.org/officeDocument/2006/relationships/image" Target="../media/image8.t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tif"/><Relationship Id="rId5" Type="http://schemas.openxmlformats.org/officeDocument/2006/relationships/image" Target="../media/image12.tif"/><Relationship Id="rId4" Type="http://schemas.openxmlformats.org/officeDocument/2006/relationships/image" Target="../media/image11.tif"/></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2.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Divvy Bikes      DIVVY BIKES ANALYSIS"/>
          <p:cNvSpPr>
            <a:spLocks noGrp="1"/>
          </p:cNvSpPr>
          <p:nvPr>
            <p:ph type="title"/>
          </p:nvPr>
        </p:nvSpPr>
        <p:spPr>
          <a:xfrm>
            <a:off x="1270000" y="7010400"/>
            <a:ext cx="10464800" cy="1422400"/>
          </a:xfrm>
          <a:prstGeom prst="rect">
            <a:avLst/>
          </a:prstGeom>
        </p:spPr>
        <p:txBody>
          <a:bodyPr/>
          <a:lstStyle/>
          <a:p>
            <a:pPr algn="l" defTabSz="914400">
              <a:lnSpc>
                <a:spcPct val="85000"/>
              </a:lnSpc>
              <a:spcBef>
                <a:spcPts val="600"/>
              </a:spcBef>
              <a:defRPr sz="3600" spc="-100">
                <a:solidFill>
                  <a:srgbClr val="000000"/>
                </a:solidFill>
                <a:latin typeface="Gill Sans MT"/>
                <a:ea typeface="Gill Sans MT"/>
                <a:cs typeface="Gill Sans MT"/>
                <a:sym typeface="Gill Sans MT"/>
              </a:defRPr>
            </a:pPr>
            <a:r>
              <a:t>Divvy Bikes      </a:t>
            </a:r>
            <a:r>
              <a:rPr>
                <a:solidFill>
                  <a:srgbClr val="FFFFFF"/>
                </a:solidFill>
              </a:rPr>
              <a:t>DIVVY BIKES ANALYSIS</a:t>
            </a:r>
          </a:p>
        </p:txBody>
      </p:sp>
      <p:sp>
        <p:nvSpPr>
          <p:cNvPr id="120" name="Presenters…"/>
          <p:cNvSpPr>
            <a:spLocks noGrp="1"/>
          </p:cNvSpPr>
          <p:nvPr>
            <p:ph type="body" sz="quarter" idx="1"/>
          </p:nvPr>
        </p:nvSpPr>
        <p:spPr>
          <a:xfrm>
            <a:off x="1270000" y="8197850"/>
            <a:ext cx="10464800" cy="1130300"/>
          </a:xfrm>
          <a:prstGeom prst="rect">
            <a:avLst/>
          </a:prstGeom>
        </p:spPr>
        <p:txBody>
          <a:bodyPr>
            <a:normAutofit lnSpcReduction="10000"/>
          </a:bodyPr>
          <a:lstStyle/>
          <a:p>
            <a:pPr defTabSz="438150">
              <a:defRPr sz="2400" u="sng">
                <a:latin typeface="Times New Roman"/>
                <a:ea typeface="Times New Roman"/>
                <a:cs typeface="Times New Roman"/>
                <a:sym typeface="Times New Roman"/>
              </a:defRPr>
            </a:pPr>
            <a:r>
              <a:t>Presenters</a:t>
            </a:r>
          </a:p>
          <a:p>
            <a:pPr defTabSz="438150">
              <a:defRPr sz="2400">
                <a:latin typeface="Times New Roman"/>
                <a:ea typeface="Times New Roman"/>
                <a:cs typeface="Times New Roman"/>
                <a:sym typeface="Times New Roman"/>
              </a:defRPr>
            </a:pPr>
            <a:endParaRPr/>
          </a:p>
          <a:p>
            <a:pPr defTabSz="438150">
              <a:defRPr sz="2400">
                <a:latin typeface="Times New Roman"/>
                <a:ea typeface="Times New Roman"/>
                <a:cs typeface="Times New Roman"/>
                <a:sym typeface="Times New Roman"/>
              </a:defRPr>
            </a:pPr>
            <a:r>
              <a:t>Manish Tandel,  Karthik Kini,  Mohit Roy,  Harshit Paliwal,  Radhika Barbole</a:t>
            </a:r>
          </a:p>
        </p:txBody>
      </p:sp>
      <p:pic>
        <p:nvPicPr>
          <p:cNvPr id="121" name="Picture 1" descr="Picture 1"/>
          <p:cNvPicPr>
            <a:picLocks noChangeAspect="1"/>
          </p:cNvPicPr>
          <p:nvPr/>
        </p:nvPicPr>
        <p:blipFill>
          <a:blip r:embed="rId2"/>
          <a:srcRect l="6074" r="4630" b="1"/>
          <a:stretch>
            <a:fillRect/>
          </a:stretch>
        </p:blipFill>
        <p:spPr>
          <a:xfrm>
            <a:off x="2576511" y="578703"/>
            <a:ext cx="7851974" cy="6638758"/>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gt; Conclusion: Assuming $400 for each dock using logistic regression, it is estimated that Divvy can save $ 46,800  if setup dock as per prediction made by this model.…"/>
          <p:cNvSpPr>
            <a:spLocks noGrp="1"/>
          </p:cNvSpPr>
          <p:nvPr>
            <p:ph type="body" sz="quarter" idx="4294967295"/>
          </p:nvPr>
        </p:nvSpPr>
        <p:spPr>
          <a:xfrm>
            <a:off x="4647815" y="2822970"/>
            <a:ext cx="3859115" cy="2990059"/>
          </a:xfrm>
          <a:prstGeom prst="rect">
            <a:avLst/>
          </a:prstGeom>
        </p:spPr>
        <p:txBody>
          <a:bodyPr/>
          <a:lstStyle/>
          <a:p>
            <a:pPr marL="0" indent="0" defTabSz="804672">
              <a:lnSpc>
                <a:spcPct val="90000"/>
              </a:lnSpc>
              <a:spcBef>
                <a:spcPts val="500"/>
              </a:spcBef>
              <a:buSzTx/>
              <a:buNone/>
              <a:defRPr sz="2100">
                <a:latin typeface="Calibri"/>
                <a:ea typeface="Calibri"/>
                <a:cs typeface="Calibri"/>
                <a:sym typeface="Calibri"/>
              </a:defRPr>
            </a:pPr>
            <a:r>
              <a:t>-&gt; </a:t>
            </a:r>
            <a:r>
              <a:rPr b="1" u="sng">
                <a:solidFill>
                  <a:srgbClr val="C95671"/>
                </a:solidFill>
              </a:rPr>
              <a:t>Conclusion</a:t>
            </a:r>
            <a:r>
              <a:t>: Assuming $400 for each dock using logistic regression, it is estimated that Divvy can save $ 46,800  if setup dock as per prediction made by this model.</a:t>
            </a:r>
          </a:p>
          <a:p>
            <a:pPr marL="0" indent="0" defTabSz="804672">
              <a:lnSpc>
                <a:spcPct val="90000"/>
              </a:lnSpc>
              <a:spcBef>
                <a:spcPts val="500"/>
              </a:spcBef>
              <a:buSzTx/>
              <a:buNone/>
              <a:defRPr sz="2100">
                <a:latin typeface="Calibri"/>
                <a:ea typeface="Calibri"/>
                <a:cs typeface="Calibri"/>
                <a:sym typeface="Calibri"/>
              </a:defRPr>
            </a:pPr>
            <a:endParaRPr/>
          </a:p>
          <a:p>
            <a:pPr marL="0" indent="0" defTabSz="804672">
              <a:lnSpc>
                <a:spcPct val="90000"/>
              </a:lnSpc>
              <a:spcBef>
                <a:spcPts val="500"/>
              </a:spcBef>
              <a:buSzTx/>
              <a:buNone/>
              <a:defRPr sz="2100">
                <a:latin typeface="Calibri"/>
                <a:ea typeface="Calibri"/>
                <a:cs typeface="Calibri"/>
                <a:sym typeface="Calibri"/>
              </a:defRPr>
            </a:pPr>
            <a:r>
              <a:t>-&gt; 281 docks which require extra docks.</a:t>
            </a:r>
          </a:p>
        </p:txBody>
      </p:sp>
      <p:grpSp>
        <p:nvGrpSpPr>
          <p:cNvPr id="230" name="-&gt; Conclusion: Assuming $400 for each dock using KNN model classification it is estimated that Divvy can save $ 3M  if setup dock as per prediction made by this model.…"/>
          <p:cNvGrpSpPr/>
          <p:nvPr/>
        </p:nvGrpSpPr>
        <p:grpSpPr>
          <a:xfrm>
            <a:off x="397046" y="2797570"/>
            <a:ext cx="3937004" cy="3040860"/>
            <a:chOff x="-1" y="0"/>
            <a:chExt cx="3937002" cy="3040858"/>
          </a:xfrm>
        </p:grpSpPr>
        <p:sp>
          <p:nvSpPr>
            <p:cNvPr id="228" name="-&gt; Conclusion: Assuming $400 for each dock using KNN model classification it is estimated that Divvy can save $ 3M  if setup dock as per prediction made by this model.…"/>
            <p:cNvSpPr/>
            <p:nvPr/>
          </p:nvSpPr>
          <p:spPr>
            <a:xfrm>
              <a:off x="25399" y="25400"/>
              <a:ext cx="3886203" cy="29900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p>
              <a:pPr algn="l" defTabSz="704087">
                <a:lnSpc>
                  <a:spcPct val="90000"/>
                </a:lnSpc>
                <a:spcBef>
                  <a:spcPts val="400"/>
                </a:spcBef>
                <a:defRPr sz="1800">
                  <a:solidFill>
                    <a:srgbClr val="FFFFFF"/>
                  </a:solidFill>
                  <a:latin typeface="Calibri"/>
                  <a:ea typeface="Calibri"/>
                  <a:cs typeface="Calibri"/>
                  <a:sym typeface="Calibri"/>
                </a:defRPr>
              </a:pPr>
              <a:r>
                <a:t>-&gt; </a:t>
              </a:r>
              <a:r>
                <a:rPr b="1" u="sng">
                  <a:solidFill>
                    <a:srgbClr val="C95671"/>
                  </a:solidFill>
                </a:rPr>
                <a:t>Conclusion</a:t>
              </a:r>
              <a:r>
                <a:rPr>
                  <a:solidFill>
                    <a:srgbClr val="C95671"/>
                  </a:solidFill>
                </a:rPr>
                <a:t>:</a:t>
              </a:r>
              <a:r>
                <a:t> Assuming $400 for each dock using KNN model classification it is estimated that Divvy can save $ 3M  if setup dock as per prediction made by this model.</a:t>
              </a:r>
            </a:p>
            <a:p>
              <a:pPr algn="l" defTabSz="704087">
                <a:lnSpc>
                  <a:spcPct val="90000"/>
                </a:lnSpc>
                <a:spcBef>
                  <a:spcPts val="400"/>
                </a:spcBef>
                <a:defRPr sz="1800">
                  <a:solidFill>
                    <a:srgbClr val="FFFFFF"/>
                  </a:solidFill>
                  <a:latin typeface="Calibri"/>
                  <a:ea typeface="Calibri"/>
                  <a:cs typeface="Calibri"/>
                  <a:sym typeface="Calibri"/>
                </a:defRPr>
              </a:pPr>
              <a:endParaRPr/>
            </a:p>
            <a:p>
              <a:pPr algn="l" defTabSz="704087">
                <a:lnSpc>
                  <a:spcPct val="90000"/>
                </a:lnSpc>
                <a:spcBef>
                  <a:spcPts val="400"/>
                </a:spcBef>
                <a:defRPr sz="1800">
                  <a:solidFill>
                    <a:srgbClr val="FFFFFF"/>
                  </a:solidFill>
                  <a:latin typeface="Calibri"/>
                  <a:ea typeface="Calibri"/>
                  <a:cs typeface="Calibri"/>
                  <a:sym typeface="Calibri"/>
                </a:defRPr>
              </a:pPr>
              <a:r>
                <a:t>-&gt; There are 281 docks which require extra docks and if implemented can serve to customer in better way.</a:t>
              </a:r>
            </a:p>
          </p:txBody>
        </p:sp>
        <p:pic>
          <p:nvPicPr>
            <p:cNvPr id="229" name="-&gt; Conclusion: Assuming $400 for each dock using KNN model classification it is estimated that Divvy can save $ 3M  if setup dock as per prediction made by this model.…" descr="-&gt; Conclusion: Assuming $400 for each dock using KNN model classification it is estimated that Divvy can save $ 3M  if setup dock as per prediction made by this model.…"/>
            <p:cNvPicPr>
              <a:picLocks noChangeAspect="1"/>
            </p:cNvPicPr>
            <p:nvPr/>
          </p:nvPicPr>
          <p:blipFill>
            <a:blip r:embed="rId2">
              <a:alphaModFix amt="71000"/>
            </a:blip>
            <a:stretch>
              <a:fillRect/>
            </a:stretch>
          </p:blipFill>
          <p:spPr>
            <a:xfrm>
              <a:off x="-2" y="0"/>
              <a:ext cx="3937004" cy="3040859"/>
            </a:xfrm>
            <a:prstGeom prst="rect">
              <a:avLst/>
            </a:prstGeom>
            <a:ln w="12700" cap="flat">
              <a:noFill/>
              <a:miter lim="400000"/>
            </a:ln>
            <a:effectLst/>
          </p:spPr>
        </p:pic>
      </p:grpSp>
      <p:grpSp>
        <p:nvGrpSpPr>
          <p:cNvPr id="233" name="-&gt; Conclusion: Assuming $400 for each dock using logistic regression,  it is estimated that Divvy can save $ 5,28,400  if setup dock as per prediction made by this model.…"/>
          <p:cNvGrpSpPr/>
          <p:nvPr/>
        </p:nvGrpSpPr>
        <p:grpSpPr>
          <a:xfrm>
            <a:off x="8820695" y="2778345"/>
            <a:ext cx="3859512" cy="3079310"/>
            <a:chOff x="0" y="0"/>
            <a:chExt cx="3859511" cy="3079308"/>
          </a:xfrm>
        </p:grpSpPr>
        <p:sp>
          <p:nvSpPr>
            <p:cNvPr id="231" name="-&gt; Conclusion: Assuming $400 for each dock using logistic regression,  it is estimated that Divvy can save $ 5,28,400  if setup dock as per prediction made by this model.…"/>
            <p:cNvSpPr/>
            <p:nvPr/>
          </p:nvSpPr>
          <p:spPr>
            <a:xfrm>
              <a:off x="25400" y="25399"/>
              <a:ext cx="3808712" cy="30285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p>
              <a:pPr algn="l" defTabSz="768094">
                <a:lnSpc>
                  <a:spcPct val="90000"/>
                </a:lnSpc>
                <a:spcBef>
                  <a:spcPts val="500"/>
                </a:spcBef>
                <a:defRPr sz="2000">
                  <a:solidFill>
                    <a:srgbClr val="FFFFFF"/>
                  </a:solidFill>
                  <a:latin typeface="Calibri"/>
                  <a:ea typeface="Calibri"/>
                  <a:cs typeface="Calibri"/>
                  <a:sym typeface="Calibri"/>
                </a:defRPr>
              </a:pPr>
              <a:r>
                <a:t>-&gt; </a:t>
              </a:r>
              <a:r>
                <a:rPr b="1" u="sng">
                  <a:solidFill>
                    <a:srgbClr val="C95671"/>
                  </a:solidFill>
                </a:rPr>
                <a:t>Conclusion</a:t>
              </a:r>
              <a:r>
                <a:t>: Assuming $400 for each dock using logistic regression,  it is estimated that Divvy can save $ 5,28,400  if setup dock as per prediction made by this model.</a:t>
              </a:r>
            </a:p>
            <a:p>
              <a:pPr algn="l" defTabSz="768094">
                <a:lnSpc>
                  <a:spcPct val="90000"/>
                </a:lnSpc>
                <a:spcBef>
                  <a:spcPts val="500"/>
                </a:spcBef>
                <a:defRPr sz="2000">
                  <a:solidFill>
                    <a:srgbClr val="FFFFFF"/>
                  </a:solidFill>
                  <a:latin typeface="Calibri"/>
                  <a:ea typeface="Calibri"/>
                  <a:cs typeface="Calibri"/>
                  <a:sym typeface="Calibri"/>
                </a:defRPr>
              </a:pPr>
              <a:endParaRPr/>
            </a:p>
            <a:p>
              <a:pPr algn="l" defTabSz="768094">
                <a:lnSpc>
                  <a:spcPct val="90000"/>
                </a:lnSpc>
                <a:spcBef>
                  <a:spcPts val="500"/>
                </a:spcBef>
                <a:defRPr sz="2000">
                  <a:solidFill>
                    <a:srgbClr val="FFFFFF"/>
                  </a:solidFill>
                  <a:latin typeface="Calibri"/>
                  <a:ea typeface="Calibri"/>
                  <a:cs typeface="Calibri"/>
                  <a:sym typeface="Calibri"/>
                </a:defRPr>
              </a:pPr>
              <a:endParaRPr/>
            </a:p>
            <a:p>
              <a:pPr algn="l" defTabSz="768094">
                <a:lnSpc>
                  <a:spcPct val="90000"/>
                </a:lnSpc>
                <a:spcBef>
                  <a:spcPts val="500"/>
                </a:spcBef>
                <a:defRPr sz="2000">
                  <a:solidFill>
                    <a:srgbClr val="FFFFFF"/>
                  </a:solidFill>
                  <a:latin typeface="Calibri"/>
                  <a:ea typeface="Calibri"/>
                  <a:cs typeface="Calibri"/>
                  <a:sym typeface="Calibri"/>
                </a:defRPr>
              </a:pPr>
              <a:r>
                <a:t>-&gt; There are 287 docks which require extra docks.</a:t>
              </a:r>
            </a:p>
          </p:txBody>
        </p:sp>
        <p:pic>
          <p:nvPicPr>
            <p:cNvPr id="232" name="-&gt; Conclusion: Assuming $400 for each dock using logistic regression,  it is estimated that Divvy can save $ 5,28,400  if setup dock as per prediction made by this model.…" descr="-&gt; Conclusion: Assuming $400 for each dock using logistic regression,  it is estimated that Divvy can save $ 5,28,400  if setup dock as per prediction made by this model.…"/>
            <p:cNvPicPr>
              <a:picLocks noChangeAspect="1"/>
            </p:cNvPicPr>
            <p:nvPr/>
          </p:nvPicPr>
          <p:blipFill>
            <a:blip r:embed="rId3">
              <a:alphaModFix amt="71000"/>
            </a:blip>
            <a:stretch>
              <a:fillRect/>
            </a:stretch>
          </p:blipFill>
          <p:spPr>
            <a:xfrm>
              <a:off x="0" y="0"/>
              <a:ext cx="3859512" cy="3079309"/>
            </a:xfrm>
            <a:prstGeom prst="rect">
              <a:avLst/>
            </a:prstGeom>
            <a:ln w="12700" cap="flat">
              <a:noFill/>
              <a:miter lim="400000"/>
            </a:ln>
            <a:effectLst/>
          </p:spPr>
        </p:pic>
      </p:grpSp>
      <p:sp>
        <p:nvSpPr>
          <p:cNvPr id="234" name="Models for new dock need prediction"/>
          <p:cNvSpPr/>
          <p:nvPr/>
        </p:nvSpPr>
        <p:spPr>
          <a:xfrm>
            <a:off x="1228773" y="469899"/>
            <a:ext cx="10547254" cy="660401"/>
          </a:xfrm>
          <a:prstGeom prst="rect">
            <a:avLst/>
          </a:prstGeom>
          <a:ln w="127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1">
                <a:solidFill>
                  <a:srgbClr val="FFFFFF"/>
                </a:solidFill>
                <a:latin typeface="+mn-lt"/>
                <a:ea typeface="+mn-ea"/>
                <a:cs typeface="+mn-cs"/>
                <a:sym typeface="Helvetica"/>
              </a:defRPr>
            </a:lvl1pPr>
          </a:lstStyle>
          <a:p>
            <a:r>
              <a:t>Models for new dock need prediction </a:t>
            </a:r>
          </a:p>
        </p:txBody>
      </p:sp>
      <p:sp>
        <p:nvSpPr>
          <p:cNvPr id="235" name="KNN Classification"/>
          <p:cNvSpPr>
            <a:spLocks noGrp="1"/>
          </p:cNvSpPr>
          <p:nvPr>
            <p:ph type="title"/>
          </p:nvPr>
        </p:nvSpPr>
        <p:spPr>
          <a:xfrm>
            <a:off x="406758" y="2052840"/>
            <a:ext cx="3917581" cy="521556"/>
          </a:xfrm>
          <a:prstGeom prst="rect">
            <a:avLst/>
          </a:prstGeom>
          <a:blipFill>
            <a:blip r:embed="rId4"/>
          </a:blipFill>
        </p:spPr>
        <p:txBody>
          <a:bodyPr/>
          <a:lstStyle>
            <a:lvl1pPr defTabSz="508254">
              <a:defRPr sz="2200"/>
            </a:lvl1pPr>
          </a:lstStyle>
          <a:p>
            <a:r>
              <a:t>KNN Classification</a:t>
            </a:r>
          </a:p>
        </p:txBody>
      </p:sp>
      <p:grpSp>
        <p:nvGrpSpPr>
          <p:cNvPr id="238" name="Naive Bayes"/>
          <p:cNvGrpSpPr/>
          <p:nvPr/>
        </p:nvGrpSpPr>
        <p:grpSpPr>
          <a:xfrm>
            <a:off x="8782595" y="2014740"/>
            <a:ext cx="3935712" cy="597757"/>
            <a:chOff x="0" y="0"/>
            <a:chExt cx="3935711" cy="597756"/>
          </a:xfrm>
        </p:grpSpPr>
        <p:sp>
          <p:nvSpPr>
            <p:cNvPr id="236" name="Naive Bayes"/>
            <p:cNvSpPr/>
            <p:nvPr/>
          </p:nvSpPr>
          <p:spPr>
            <a:xfrm>
              <a:off x="38100" y="38100"/>
              <a:ext cx="3859512" cy="521556"/>
            </a:xfrm>
            <a:prstGeom prst="rect">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defTabSz="508254">
                <a:defRPr sz="2200">
                  <a:solidFill>
                    <a:srgbClr val="FFFFFF"/>
                  </a:solidFill>
                </a:defRPr>
              </a:lvl1pPr>
            </a:lstStyle>
            <a:p>
              <a:r>
                <a:t>Naive Bayes</a:t>
              </a:r>
            </a:p>
          </p:txBody>
        </p:sp>
        <p:pic>
          <p:nvPicPr>
            <p:cNvPr id="237" name="Naive Bayes" descr="Naive Bayes"/>
            <p:cNvPicPr>
              <a:picLocks noChangeAspect="1"/>
            </p:cNvPicPr>
            <p:nvPr/>
          </p:nvPicPr>
          <p:blipFill>
            <a:blip r:embed="rId5"/>
            <a:stretch>
              <a:fillRect/>
            </a:stretch>
          </p:blipFill>
          <p:spPr>
            <a:xfrm>
              <a:off x="0" y="-1"/>
              <a:ext cx="3935712" cy="597757"/>
            </a:xfrm>
            <a:prstGeom prst="rect">
              <a:avLst/>
            </a:prstGeom>
            <a:ln w="12700" cap="flat">
              <a:noFill/>
              <a:miter lim="400000"/>
            </a:ln>
            <a:effectLst/>
          </p:spPr>
        </p:pic>
      </p:grpSp>
      <p:grpSp>
        <p:nvGrpSpPr>
          <p:cNvPr id="241" name="Logistic Regression"/>
          <p:cNvGrpSpPr/>
          <p:nvPr/>
        </p:nvGrpSpPr>
        <p:grpSpPr>
          <a:xfrm>
            <a:off x="4584314" y="2014740"/>
            <a:ext cx="3986117" cy="597757"/>
            <a:chOff x="0" y="0"/>
            <a:chExt cx="3986115" cy="597756"/>
          </a:xfrm>
        </p:grpSpPr>
        <p:sp>
          <p:nvSpPr>
            <p:cNvPr id="239" name="Logistic Regression"/>
            <p:cNvSpPr/>
            <p:nvPr/>
          </p:nvSpPr>
          <p:spPr>
            <a:xfrm>
              <a:off x="38099" y="38100"/>
              <a:ext cx="3909917" cy="521556"/>
            </a:xfrm>
            <a:prstGeom prst="rect">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defTabSz="508254">
                <a:defRPr sz="2200">
                  <a:solidFill>
                    <a:srgbClr val="FFFFFF"/>
                  </a:solidFill>
                </a:defRPr>
              </a:lvl1pPr>
            </a:lstStyle>
            <a:p>
              <a:r>
                <a:t>Logistic Regression</a:t>
              </a:r>
            </a:p>
          </p:txBody>
        </p:sp>
        <p:pic>
          <p:nvPicPr>
            <p:cNvPr id="240" name="Logistic Regression" descr="Logistic Regression"/>
            <p:cNvPicPr>
              <a:picLocks noChangeAspect="1"/>
            </p:cNvPicPr>
            <p:nvPr/>
          </p:nvPicPr>
          <p:blipFill>
            <a:blip r:embed="rId6"/>
            <a:stretch>
              <a:fillRect/>
            </a:stretch>
          </p:blipFill>
          <p:spPr>
            <a:xfrm>
              <a:off x="-1" y="-1"/>
              <a:ext cx="3986117" cy="597757"/>
            </a:xfrm>
            <a:prstGeom prst="rect">
              <a:avLst/>
            </a:prstGeom>
            <a:ln w="12700" cap="flat">
              <a:noFill/>
              <a:miter lim="400000"/>
            </a:ln>
            <a:effectLst/>
          </p:spPr>
        </p:pic>
      </p:grpSp>
      <p:grpSp>
        <p:nvGrpSpPr>
          <p:cNvPr id="244" name="Out of three ML algorithms KNN Classification gives the best result. Majority of stations that needed upgrade in docks number are in Central Chicago where most probably daily office goers must be using divvy. Whereas stations that needs to cut short on number of docks are also identified which can be used to save money and use them for stations where there is need to increase docks."/>
          <p:cNvGrpSpPr/>
          <p:nvPr/>
        </p:nvGrpSpPr>
        <p:grpSpPr>
          <a:xfrm>
            <a:off x="5812382" y="7364917"/>
            <a:ext cx="6783216" cy="1641043"/>
            <a:chOff x="0" y="0"/>
            <a:chExt cx="6783215" cy="1641041"/>
          </a:xfrm>
        </p:grpSpPr>
        <p:sp>
          <p:nvSpPr>
            <p:cNvPr id="242" name="Out of three ML algorithms KNN Classification gives the best result. Majority of stations that needed upgrade in docks number are in Central Chicago where most probably daily office goers must be using divvy. Whereas stations that needs to cut short on number of docks are also identified which can be used to save money and use them for stations where there is need to increase docks."/>
            <p:cNvSpPr/>
            <p:nvPr/>
          </p:nvSpPr>
          <p:spPr>
            <a:xfrm>
              <a:off x="38099" y="38100"/>
              <a:ext cx="6707017" cy="1564842"/>
            </a:xfrm>
            <a:prstGeom prst="rect">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defTabSz="822958">
                <a:lnSpc>
                  <a:spcPct val="90000"/>
                </a:lnSpc>
                <a:spcBef>
                  <a:spcPts val="500"/>
                </a:spcBef>
                <a:defRPr sz="1600">
                  <a:solidFill>
                    <a:srgbClr val="FFFFFF"/>
                  </a:solidFill>
                  <a:latin typeface="Gill Sans MT"/>
                  <a:ea typeface="Gill Sans MT"/>
                  <a:cs typeface="Gill Sans MT"/>
                  <a:sym typeface="Gill Sans MT"/>
                </a:defRPr>
              </a:lvl1pPr>
            </a:lstStyle>
            <a:p>
              <a:r>
                <a:t>Out of three ML algorithms KNN Classification gives the best result. Majority of stations that needed upgrade in docks number are in Central Chicago where most probably daily office goers must be using divvy. Whereas stations that needs to cut short on number of docks are also identified which can be used to save money and use them for stations where there is need to increase docks.</a:t>
              </a:r>
            </a:p>
          </p:txBody>
        </p:sp>
        <p:pic>
          <p:nvPicPr>
            <p:cNvPr id="243" name="Out of three ML algorithms KNN Classification gives the best result. Majority of stations that needed upgrade in docks number are in Central Chicago where most probably daily office goers must be using divvy. Whereas stations that needs to cut short on number of docks are also identified which can be used to save money and use them for stations where there is need to increase docks." descr="Out of three ML algorithms KNN Classification gives the best result. Majority of stations that needed upgrade in docks number are in Central Chicago where most probably daily office goers must be using divvy. Whereas stations that needs to cut short on number of docks are also identified which can be used to save money and use them for stations where there is need to increase docks."/>
            <p:cNvPicPr>
              <a:picLocks noChangeAspect="1"/>
            </p:cNvPicPr>
            <p:nvPr/>
          </p:nvPicPr>
          <p:blipFill>
            <a:blip r:embed="rId7"/>
            <a:stretch>
              <a:fillRect/>
            </a:stretch>
          </p:blipFill>
          <p:spPr>
            <a:xfrm>
              <a:off x="0" y="0"/>
              <a:ext cx="6783216" cy="1641042"/>
            </a:xfrm>
            <a:prstGeom prst="rect">
              <a:avLst/>
            </a:prstGeom>
            <a:ln w="12700" cap="flat">
              <a:noFill/>
              <a:miter lim="400000"/>
            </a:ln>
            <a:effectLst/>
          </p:spPr>
        </p:pic>
      </p:grpSp>
      <p:sp>
        <p:nvSpPr>
          <p:cNvPr id="245" name="RESULT"/>
          <p:cNvSpPr/>
          <p:nvPr/>
        </p:nvSpPr>
        <p:spPr>
          <a:xfrm>
            <a:off x="8293644" y="6883399"/>
            <a:ext cx="1429992" cy="457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914400">
              <a:lnSpc>
                <a:spcPct val="90000"/>
              </a:lnSpc>
              <a:spcBef>
                <a:spcPts val="600"/>
              </a:spcBef>
              <a:defRPr sz="2400" b="1" u="sng">
                <a:solidFill>
                  <a:srgbClr val="C95671"/>
                </a:solidFill>
                <a:latin typeface="Calibri"/>
                <a:ea typeface="Calibri"/>
                <a:cs typeface="Calibri"/>
                <a:sym typeface="Calibri"/>
              </a:defRPr>
            </a:lvl1pPr>
          </a:lstStyle>
          <a:p>
            <a:r>
              <a:t>RESULT</a:t>
            </a:r>
          </a:p>
        </p:txBody>
      </p:sp>
      <p:pic>
        <p:nvPicPr>
          <p:cNvPr id="246" name="Picture 3" descr="Picture 3"/>
          <p:cNvPicPr>
            <a:picLocks noChangeAspect="1"/>
          </p:cNvPicPr>
          <p:nvPr/>
        </p:nvPicPr>
        <p:blipFill>
          <a:blip r:embed="rId8"/>
          <a:srcRect t="1661" r="2" b="7380"/>
          <a:stretch>
            <a:fillRect/>
          </a:stretch>
        </p:blipFill>
        <p:spPr>
          <a:xfrm>
            <a:off x="922147" y="6023503"/>
            <a:ext cx="4199403" cy="344562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gt; Conclusion: Assuming 2019-01-17 as the date to check, using Decision tree it is estimated by the model that Divvy can put 7 bikes on maintenance to ensure apt availability.…"/>
          <p:cNvSpPr>
            <a:spLocks noGrp="1"/>
          </p:cNvSpPr>
          <p:nvPr>
            <p:ph type="body" sz="quarter" idx="4294967295"/>
          </p:nvPr>
        </p:nvSpPr>
        <p:spPr>
          <a:xfrm>
            <a:off x="4647815" y="2822970"/>
            <a:ext cx="3859115" cy="2990059"/>
          </a:xfrm>
          <a:prstGeom prst="rect">
            <a:avLst/>
          </a:prstGeom>
        </p:spPr>
        <p:txBody>
          <a:bodyPr/>
          <a:lstStyle/>
          <a:p>
            <a:pPr marL="0" indent="0" defTabSz="722376">
              <a:lnSpc>
                <a:spcPct val="90000"/>
              </a:lnSpc>
              <a:spcBef>
                <a:spcPts val="400"/>
              </a:spcBef>
              <a:buSzTx/>
              <a:buNone/>
              <a:defRPr sz="1800">
                <a:latin typeface="Calibri"/>
                <a:ea typeface="Calibri"/>
                <a:cs typeface="Calibri"/>
                <a:sym typeface="Calibri"/>
              </a:defRPr>
            </a:pPr>
            <a:r>
              <a:t>-&gt; </a:t>
            </a:r>
            <a:r>
              <a:rPr b="1" u="sng">
                <a:solidFill>
                  <a:srgbClr val="C95671"/>
                </a:solidFill>
              </a:rPr>
              <a:t>Conclusion</a:t>
            </a:r>
            <a:r>
              <a:rPr>
                <a:solidFill>
                  <a:srgbClr val="C95671"/>
                </a:solidFill>
              </a:rPr>
              <a:t>:</a:t>
            </a:r>
            <a:r>
              <a:t> Assuming 2019-01-17 as the date to check, using Decision tree it is estimated by the model that Divvy can put 7 bikes on maintenance to ensure apt availability. </a:t>
            </a:r>
          </a:p>
          <a:p>
            <a:pPr marL="0" indent="0" defTabSz="722376">
              <a:lnSpc>
                <a:spcPct val="90000"/>
              </a:lnSpc>
              <a:spcBef>
                <a:spcPts val="400"/>
              </a:spcBef>
              <a:buSzTx/>
              <a:buNone/>
              <a:defRPr sz="1800">
                <a:latin typeface="Calibri"/>
                <a:ea typeface="Calibri"/>
                <a:cs typeface="Calibri"/>
                <a:sym typeface="Calibri"/>
              </a:defRPr>
            </a:pPr>
            <a:endParaRPr/>
          </a:p>
          <a:p>
            <a:pPr marL="0" indent="0" defTabSz="722376">
              <a:lnSpc>
                <a:spcPct val="90000"/>
              </a:lnSpc>
              <a:spcBef>
                <a:spcPts val="400"/>
              </a:spcBef>
              <a:buSzTx/>
              <a:buNone/>
              <a:defRPr sz="1800">
                <a:latin typeface="Calibri"/>
                <a:ea typeface="Calibri"/>
                <a:cs typeface="Calibri"/>
                <a:sym typeface="Calibri"/>
              </a:defRPr>
            </a:pPr>
            <a:endParaRPr/>
          </a:p>
          <a:p>
            <a:pPr marL="0" indent="0" defTabSz="722376">
              <a:lnSpc>
                <a:spcPct val="90000"/>
              </a:lnSpc>
              <a:spcBef>
                <a:spcPts val="400"/>
              </a:spcBef>
              <a:buSzTx/>
              <a:buNone/>
              <a:defRPr sz="1800">
                <a:latin typeface="Calibri"/>
                <a:ea typeface="Calibri"/>
                <a:cs typeface="Calibri"/>
                <a:sym typeface="Calibri"/>
              </a:defRPr>
            </a:pPr>
            <a:r>
              <a:t>-&gt; The accuracy of Decision Tree for prediction is 82.15%.</a:t>
            </a:r>
          </a:p>
        </p:txBody>
      </p:sp>
      <p:grpSp>
        <p:nvGrpSpPr>
          <p:cNvPr id="251" name="-&gt; Conclusion: Assuming 2019-01-17 as the date to check, using SVM it is estimated by the model that Divvy can put 13 bikes on maintenance to ensure apt availability.…"/>
          <p:cNvGrpSpPr/>
          <p:nvPr/>
        </p:nvGrpSpPr>
        <p:grpSpPr>
          <a:xfrm>
            <a:off x="397046" y="2797570"/>
            <a:ext cx="3937004" cy="3040860"/>
            <a:chOff x="-1" y="0"/>
            <a:chExt cx="3937002" cy="3040858"/>
          </a:xfrm>
        </p:grpSpPr>
        <p:sp>
          <p:nvSpPr>
            <p:cNvPr id="249" name="-&gt; Conclusion: Assuming 2019-01-17 as the date to check, using SVM it is estimated by the model that Divvy can put 13 bikes on maintenance to ensure apt availability.…"/>
            <p:cNvSpPr/>
            <p:nvPr/>
          </p:nvSpPr>
          <p:spPr>
            <a:xfrm>
              <a:off x="25399" y="25400"/>
              <a:ext cx="3886203" cy="29900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p>
              <a:pPr algn="l" defTabSz="749808">
                <a:lnSpc>
                  <a:spcPct val="90000"/>
                </a:lnSpc>
                <a:spcBef>
                  <a:spcPts val="400"/>
                </a:spcBef>
                <a:defRPr sz="1900">
                  <a:solidFill>
                    <a:srgbClr val="FFFFFF"/>
                  </a:solidFill>
                  <a:latin typeface="Calibri"/>
                  <a:ea typeface="Calibri"/>
                  <a:cs typeface="Calibri"/>
                  <a:sym typeface="Calibri"/>
                </a:defRPr>
              </a:pPr>
              <a:r>
                <a:t>-&gt; </a:t>
              </a:r>
              <a:r>
                <a:rPr b="1" u="sng">
                  <a:solidFill>
                    <a:srgbClr val="C95671"/>
                  </a:solidFill>
                </a:rPr>
                <a:t>Conclusion</a:t>
              </a:r>
              <a:r>
                <a:rPr>
                  <a:solidFill>
                    <a:srgbClr val="C95671"/>
                  </a:solidFill>
                </a:rPr>
                <a:t>:</a:t>
              </a:r>
              <a:r>
                <a:t> Assuming 2019-01-17 as the date to check, using SVM it is estimated by the model that Divvy can put 13 bikes on maintenance to ensure apt availability. </a:t>
              </a:r>
            </a:p>
            <a:p>
              <a:pPr algn="l" defTabSz="749808">
                <a:lnSpc>
                  <a:spcPct val="90000"/>
                </a:lnSpc>
                <a:spcBef>
                  <a:spcPts val="400"/>
                </a:spcBef>
                <a:defRPr sz="1900">
                  <a:solidFill>
                    <a:srgbClr val="FFFFFF"/>
                  </a:solidFill>
                  <a:latin typeface="Calibri"/>
                  <a:ea typeface="Calibri"/>
                  <a:cs typeface="Calibri"/>
                  <a:sym typeface="Calibri"/>
                </a:defRPr>
              </a:pPr>
              <a:endParaRPr/>
            </a:p>
            <a:p>
              <a:pPr algn="l" defTabSz="749808">
                <a:lnSpc>
                  <a:spcPct val="90000"/>
                </a:lnSpc>
                <a:spcBef>
                  <a:spcPts val="400"/>
                </a:spcBef>
                <a:defRPr sz="1900">
                  <a:solidFill>
                    <a:srgbClr val="FFFFFF"/>
                  </a:solidFill>
                  <a:latin typeface="Calibri"/>
                  <a:ea typeface="Calibri"/>
                  <a:cs typeface="Calibri"/>
                  <a:sym typeface="Calibri"/>
                </a:defRPr>
              </a:pPr>
              <a:endParaRPr/>
            </a:p>
            <a:p>
              <a:pPr algn="l" defTabSz="749808">
                <a:lnSpc>
                  <a:spcPct val="90000"/>
                </a:lnSpc>
                <a:spcBef>
                  <a:spcPts val="400"/>
                </a:spcBef>
                <a:defRPr sz="1900">
                  <a:solidFill>
                    <a:srgbClr val="FFFFFF"/>
                  </a:solidFill>
                  <a:latin typeface="Calibri"/>
                  <a:ea typeface="Calibri"/>
                  <a:cs typeface="Calibri"/>
                  <a:sym typeface="Calibri"/>
                </a:defRPr>
              </a:pPr>
              <a:r>
                <a:t>-&gt; The accuracy of SVM for prediction is 69.27%. </a:t>
              </a:r>
            </a:p>
          </p:txBody>
        </p:sp>
        <p:pic>
          <p:nvPicPr>
            <p:cNvPr id="250" name="-&gt; Conclusion: Assuming 2019-01-17 as the date to check, using SVM it is estimated by the model that Divvy can put 13 bikes on maintenance to ensure apt availability.…" descr="-&gt; Conclusion: Assuming 2019-01-17 as the date to check, using SVM it is estimated by the model that Divvy can put 13 bikes on maintenance to ensure apt availability.…"/>
            <p:cNvPicPr>
              <a:picLocks noChangeAspect="1"/>
            </p:cNvPicPr>
            <p:nvPr/>
          </p:nvPicPr>
          <p:blipFill>
            <a:blip r:embed="rId2">
              <a:alphaModFix amt="71000"/>
            </a:blip>
            <a:stretch>
              <a:fillRect/>
            </a:stretch>
          </p:blipFill>
          <p:spPr>
            <a:xfrm>
              <a:off x="-2" y="0"/>
              <a:ext cx="3937004" cy="3040859"/>
            </a:xfrm>
            <a:prstGeom prst="rect">
              <a:avLst/>
            </a:prstGeom>
            <a:ln w="12700" cap="flat">
              <a:noFill/>
              <a:miter lim="400000"/>
            </a:ln>
            <a:effectLst/>
          </p:spPr>
        </p:pic>
      </p:grpSp>
      <p:grpSp>
        <p:nvGrpSpPr>
          <p:cNvPr id="254" name="-&gt; Conclusion: Assuming 2019-01-17 as the date to check, using Random Forest it is estimated by the model that Divvy can put 3 bikes on maintenance to ensure apt availability.…"/>
          <p:cNvGrpSpPr/>
          <p:nvPr/>
        </p:nvGrpSpPr>
        <p:grpSpPr>
          <a:xfrm>
            <a:off x="8820695" y="2778345"/>
            <a:ext cx="3859512" cy="3079310"/>
            <a:chOff x="0" y="0"/>
            <a:chExt cx="3859511" cy="3079308"/>
          </a:xfrm>
        </p:grpSpPr>
        <p:sp>
          <p:nvSpPr>
            <p:cNvPr id="252" name="-&gt; Conclusion: Assuming 2019-01-17 as the date to check, using Random Forest it is estimated by the model that Divvy can put 3 bikes on maintenance to ensure apt availability.…"/>
            <p:cNvSpPr/>
            <p:nvPr/>
          </p:nvSpPr>
          <p:spPr>
            <a:xfrm>
              <a:off x="25400" y="25399"/>
              <a:ext cx="3808712" cy="30285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p>
              <a:pPr algn="l" defTabSz="768094">
                <a:lnSpc>
                  <a:spcPct val="90000"/>
                </a:lnSpc>
                <a:spcBef>
                  <a:spcPts val="500"/>
                </a:spcBef>
                <a:defRPr sz="2000">
                  <a:solidFill>
                    <a:srgbClr val="FFFFFF"/>
                  </a:solidFill>
                  <a:latin typeface="Calibri"/>
                  <a:ea typeface="Calibri"/>
                  <a:cs typeface="Calibri"/>
                  <a:sym typeface="Calibri"/>
                </a:defRPr>
              </a:pPr>
              <a:r>
                <a:t>-&gt; </a:t>
              </a:r>
              <a:r>
                <a:rPr b="1" u="sng">
                  <a:solidFill>
                    <a:srgbClr val="C95671"/>
                  </a:solidFill>
                </a:rPr>
                <a:t>Conclusion</a:t>
              </a:r>
              <a:r>
                <a:rPr>
                  <a:solidFill>
                    <a:srgbClr val="C95671"/>
                  </a:solidFill>
                </a:rPr>
                <a:t>:</a:t>
              </a:r>
              <a:r>
                <a:t> Assuming 2019-01-17 as the date to check, using Random Forest it is estimated by the model that Divvy can put 3 bikes on maintenance to ensure apt availability. </a:t>
              </a:r>
            </a:p>
            <a:p>
              <a:pPr algn="l" defTabSz="768094">
                <a:lnSpc>
                  <a:spcPct val="90000"/>
                </a:lnSpc>
                <a:spcBef>
                  <a:spcPts val="500"/>
                </a:spcBef>
                <a:defRPr sz="2000">
                  <a:solidFill>
                    <a:srgbClr val="FFFFFF"/>
                  </a:solidFill>
                  <a:latin typeface="Calibri"/>
                  <a:ea typeface="Calibri"/>
                  <a:cs typeface="Calibri"/>
                  <a:sym typeface="Calibri"/>
                </a:defRPr>
              </a:pPr>
              <a:endParaRPr/>
            </a:p>
            <a:p>
              <a:pPr algn="l" defTabSz="768094">
                <a:lnSpc>
                  <a:spcPct val="90000"/>
                </a:lnSpc>
                <a:spcBef>
                  <a:spcPts val="500"/>
                </a:spcBef>
                <a:defRPr sz="2000">
                  <a:solidFill>
                    <a:srgbClr val="FFFFFF"/>
                  </a:solidFill>
                  <a:latin typeface="Calibri"/>
                  <a:ea typeface="Calibri"/>
                  <a:cs typeface="Calibri"/>
                  <a:sym typeface="Calibri"/>
                </a:defRPr>
              </a:pPr>
              <a:r>
                <a:t>-&gt; The accuracy of Random Forest for prediction is 76%.</a:t>
              </a:r>
            </a:p>
          </p:txBody>
        </p:sp>
        <p:pic>
          <p:nvPicPr>
            <p:cNvPr id="253" name="-&gt; Conclusion: Assuming 2019-01-17 as the date to check, using Random Forest it is estimated by the model that Divvy can put 3 bikes on maintenance to ensure apt availability.…" descr="-&gt; Conclusion: Assuming 2019-01-17 as the date to check, using Random Forest it is estimated by the model that Divvy can put 3 bikes on maintenance to ensure apt availability.…"/>
            <p:cNvPicPr>
              <a:picLocks noChangeAspect="1"/>
            </p:cNvPicPr>
            <p:nvPr/>
          </p:nvPicPr>
          <p:blipFill>
            <a:blip r:embed="rId3">
              <a:alphaModFix amt="71000"/>
            </a:blip>
            <a:stretch>
              <a:fillRect/>
            </a:stretch>
          </p:blipFill>
          <p:spPr>
            <a:xfrm>
              <a:off x="0" y="0"/>
              <a:ext cx="3859512" cy="3079309"/>
            </a:xfrm>
            <a:prstGeom prst="rect">
              <a:avLst/>
            </a:prstGeom>
            <a:ln w="12700" cap="flat">
              <a:noFill/>
              <a:miter lim="400000"/>
            </a:ln>
            <a:effectLst/>
          </p:spPr>
        </p:pic>
      </p:grpSp>
      <p:sp>
        <p:nvSpPr>
          <p:cNvPr id="255" name="Models for predicting maintenance of bikes"/>
          <p:cNvSpPr/>
          <p:nvPr/>
        </p:nvSpPr>
        <p:spPr>
          <a:xfrm>
            <a:off x="1303745" y="469899"/>
            <a:ext cx="10547254" cy="660401"/>
          </a:xfrm>
          <a:prstGeom prst="rect">
            <a:avLst/>
          </a:prstGeom>
          <a:ln w="127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1">
                <a:solidFill>
                  <a:srgbClr val="FFFFFF"/>
                </a:solidFill>
                <a:latin typeface="+mn-lt"/>
                <a:ea typeface="+mn-ea"/>
                <a:cs typeface="+mn-cs"/>
                <a:sym typeface="Helvetica"/>
              </a:defRPr>
            </a:lvl1pPr>
          </a:lstStyle>
          <a:p>
            <a:r>
              <a:t>Models for predicting maintenance of bikes </a:t>
            </a:r>
          </a:p>
        </p:txBody>
      </p:sp>
      <p:sp>
        <p:nvSpPr>
          <p:cNvPr id="256" name="Support Vector Machine"/>
          <p:cNvSpPr>
            <a:spLocks noGrp="1"/>
          </p:cNvSpPr>
          <p:nvPr>
            <p:ph type="title"/>
          </p:nvPr>
        </p:nvSpPr>
        <p:spPr>
          <a:xfrm>
            <a:off x="406758" y="2052840"/>
            <a:ext cx="3917581" cy="521556"/>
          </a:xfrm>
          <a:prstGeom prst="rect">
            <a:avLst/>
          </a:prstGeom>
          <a:blipFill>
            <a:blip r:embed="rId4"/>
          </a:blipFill>
        </p:spPr>
        <p:txBody>
          <a:bodyPr/>
          <a:lstStyle>
            <a:lvl1pPr defTabSz="508254">
              <a:defRPr sz="2200"/>
            </a:lvl1pPr>
          </a:lstStyle>
          <a:p>
            <a:r>
              <a:t>Support Vector Machine</a:t>
            </a:r>
          </a:p>
        </p:txBody>
      </p:sp>
      <p:grpSp>
        <p:nvGrpSpPr>
          <p:cNvPr id="259" name="Random Forest"/>
          <p:cNvGrpSpPr/>
          <p:nvPr/>
        </p:nvGrpSpPr>
        <p:grpSpPr>
          <a:xfrm>
            <a:off x="8782595" y="2014740"/>
            <a:ext cx="3935712" cy="597757"/>
            <a:chOff x="0" y="0"/>
            <a:chExt cx="3935711" cy="597756"/>
          </a:xfrm>
        </p:grpSpPr>
        <p:sp>
          <p:nvSpPr>
            <p:cNvPr id="257" name="Random Forest"/>
            <p:cNvSpPr/>
            <p:nvPr/>
          </p:nvSpPr>
          <p:spPr>
            <a:xfrm>
              <a:off x="38100" y="38100"/>
              <a:ext cx="3859512" cy="521556"/>
            </a:xfrm>
            <a:prstGeom prst="rect">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defTabSz="508254">
                <a:defRPr sz="2200">
                  <a:solidFill>
                    <a:srgbClr val="FFFFFF"/>
                  </a:solidFill>
                </a:defRPr>
              </a:lvl1pPr>
            </a:lstStyle>
            <a:p>
              <a:r>
                <a:t>Random Forest</a:t>
              </a:r>
            </a:p>
          </p:txBody>
        </p:sp>
        <p:pic>
          <p:nvPicPr>
            <p:cNvPr id="258" name="Random Forest" descr="Random Forest"/>
            <p:cNvPicPr>
              <a:picLocks noChangeAspect="1"/>
            </p:cNvPicPr>
            <p:nvPr/>
          </p:nvPicPr>
          <p:blipFill>
            <a:blip r:embed="rId5"/>
            <a:stretch>
              <a:fillRect/>
            </a:stretch>
          </p:blipFill>
          <p:spPr>
            <a:xfrm>
              <a:off x="0" y="-1"/>
              <a:ext cx="3935712" cy="597757"/>
            </a:xfrm>
            <a:prstGeom prst="rect">
              <a:avLst/>
            </a:prstGeom>
            <a:ln w="12700" cap="flat">
              <a:noFill/>
              <a:miter lim="400000"/>
            </a:ln>
            <a:effectLst/>
          </p:spPr>
        </p:pic>
      </p:grpSp>
      <p:grpSp>
        <p:nvGrpSpPr>
          <p:cNvPr id="262" name="Decision Tree"/>
          <p:cNvGrpSpPr/>
          <p:nvPr/>
        </p:nvGrpSpPr>
        <p:grpSpPr>
          <a:xfrm>
            <a:off x="4584314" y="2014740"/>
            <a:ext cx="3986117" cy="597757"/>
            <a:chOff x="0" y="0"/>
            <a:chExt cx="3986115" cy="597756"/>
          </a:xfrm>
        </p:grpSpPr>
        <p:sp>
          <p:nvSpPr>
            <p:cNvPr id="260" name="Decision Tree"/>
            <p:cNvSpPr/>
            <p:nvPr/>
          </p:nvSpPr>
          <p:spPr>
            <a:xfrm>
              <a:off x="38099" y="38100"/>
              <a:ext cx="3909917" cy="521556"/>
            </a:xfrm>
            <a:prstGeom prst="rect">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defTabSz="508254">
                <a:defRPr sz="2200">
                  <a:solidFill>
                    <a:srgbClr val="FFFFFF"/>
                  </a:solidFill>
                </a:defRPr>
              </a:lvl1pPr>
            </a:lstStyle>
            <a:p>
              <a:r>
                <a:t>Decision Tree</a:t>
              </a:r>
            </a:p>
          </p:txBody>
        </p:sp>
        <p:pic>
          <p:nvPicPr>
            <p:cNvPr id="261" name="Decision Tree" descr="Decision Tree"/>
            <p:cNvPicPr>
              <a:picLocks noChangeAspect="1"/>
            </p:cNvPicPr>
            <p:nvPr/>
          </p:nvPicPr>
          <p:blipFill>
            <a:blip r:embed="rId6"/>
            <a:stretch>
              <a:fillRect/>
            </a:stretch>
          </p:blipFill>
          <p:spPr>
            <a:xfrm>
              <a:off x="-1" y="-1"/>
              <a:ext cx="3986117" cy="597757"/>
            </a:xfrm>
            <a:prstGeom prst="rect">
              <a:avLst/>
            </a:prstGeom>
            <a:ln w="12700" cap="flat">
              <a:noFill/>
              <a:miter lim="400000"/>
            </a:ln>
            <a:effectLst/>
          </p:spPr>
        </p:pic>
      </p:grpSp>
      <p:grpSp>
        <p:nvGrpSpPr>
          <p:cNvPr id="265" name="Out of the given models Decision Tree provides the best result with the highest accuracy. The models predict the number of bikes and the bikeIds that can be put to maintenance by keeping in mind various factors to ensure that Divvy doesn’t lose revenue due to bike availability."/>
          <p:cNvGrpSpPr/>
          <p:nvPr/>
        </p:nvGrpSpPr>
        <p:grpSpPr>
          <a:xfrm>
            <a:off x="5812382" y="7364917"/>
            <a:ext cx="6783216" cy="1641043"/>
            <a:chOff x="0" y="0"/>
            <a:chExt cx="6783215" cy="1641041"/>
          </a:xfrm>
        </p:grpSpPr>
        <p:sp>
          <p:nvSpPr>
            <p:cNvPr id="263" name="Out of the given models Decision Tree provides the best result with the highest accuracy. The models predict the number of bikes and the bikeIds that can be put to maintenance by keeping in mind various factors to ensure that Divvy doesn’t lose revenue due to bike availability."/>
            <p:cNvSpPr/>
            <p:nvPr/>
          </p:nvSpPr>
          <p:spPr>
            <a:xfrm>
              <a:off x="38099" y="38100"/>
              <a:ext cx="6707017" cy="1564842"/>
            </a:xfrm>
            <a:prstGeom prst="rect">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defTabSz="914400">
                <a:lnSpc>
                  <a:spcPct val="90000"/>
                </a:lnSpc>
                <a:spcBef>
                  <a:spcPts val="600"/>
                </a:spcBef>
                <a:defRPr sz="1800">
                  <a:solidFill>
                    <a:srgbClr val="FFFFFF"/>
                  </a:solidFill>
                  <a:latin typeface="Gill Sans MT"/>
                  <a:ea typeface="Gill Sans MT"/>
                  <a:cs typeface="Gill Sans MT"/>
                  <a:sym typeface="Gill Sans MT"/>
                </a:defRPr>
              </a:lvl1pPr>
            </a:lstStyle>
            <a:p>
              <a:r>
                <a:t>Out of the given models Decision Tree provides the best result with the highest accuracy. The models predict the number of bikes and the bikeIds that can be put to maintenance by keeping in mind various factors to ensure that Divvy doesn’t lose revenue due to bike availability.</a:t>
              </a:r>
            </a:p>
          </p:txBody>
        </p:sp>
        <p:pic>
          <p:nvPicPr>
            <p:cNvPr id="264" name="Out of the given models Decision Tree provides the best result with the highest accuracy. The models predict the number of bikes and the bikeIds that can be put to maintenance by keeping in mind various factors to ensure that Divvy doesn’t lose revenue due to bike availability." descr="Out of the given models Decision Tree provides the best result with the highest accuracy. The models predict the number of bikes and the bikeIds that can be put to maintenance by keeping in mind various factors to ensure that Divvy doesn’t lose revenue due to bike availability."/>
            <p:cNvPicPr>
              <a:picLocks noChangeAspect="1"/>
            </p:cNvPicPr>
            <p:nvPr/>
          </p:nvPicPr>
          <p:blipFill>
            <a:blip r:embed="rId7"/>
            <a:stretch>
              <a:fillRect/>
            </a:stretch>
          </p:blipFill>
          <p:spPr>
            <a:xfrm>
              <a:off x="0" y="0"/>
              <a:ext cx="6783216" cy="1641042"/>
            </a:xfrm>
            <a:prstGeom prst="rect">
              <a:avLst/>
            </a:prstGeom>
            <a:ln w="12700" cap="flat">
              <a:noFill/>
              <a:miter lim="400000"/>
            </a:ln>
            <a:effectLst/>
          </p:spPr>
        </p:pic>
      </p:grpSp>
      <p:sp>
        <p:nvSpPr>
          <p:cNvPr id="266" name="RESULT"/>
          <p:cNvSpPr/>
          <p:nvPr/>
        </p:nvSpPr>
        <p:spPr>
          <a:xfrm>
            <a:off x="8293644" y="6883399"/>
            <a:ext cx="1429992" cy="457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914400">
              <a:lnSpc>
                <a:spcPct val="90000"/>
              </a:lnSpc>
              <a:spcBef>
                <a:spcPts val="600"/>
              </a:spcBef>
              <a:defRPr sz="2400" b="1" u="sng">
                <a:solidFill>
                  <a:srgbClr val="C95671"/>
                </a:solidFill>
                <a:latin typeface="Calibri"/>
                <a:ea typeface="Calibri"/>
                <a:cs typeface="Calibri"/>
                <a:sym typeface="Calibri"/>
              </a:defRPr>
            </a:lvl1pPr>
          </a:lstStyle>
          <a:p>
            <a:r>
              <a:t>RESULT</a:t>
            </a:r>
          </a:p>
        </p:txBody>
      </p:sp>
      <p:pic>
        <p:nvPicPr>
          <p:cNvPr id="267" name="pasted-image.tiff" descr="pasted-image.tiff"/>
          <p:cNvPicPr>
            <a:picLocks noChangeAspect="1"/>
          </p:cNvPicPr>
          <p:nvPr/>
        </p:nvPicPr>
        <p:blipFill>
          <a:blip r:embed="rId8"/>
          <a:stretch>
            <a:fillRect/>
          </a:stretch>
        </p:blipFill>
        <p:spPr>
          <a:xfrm>
            <a:off x="1360060" y="6131454"/>
            <a:ext cx="3709134" cy="3371132"/>
          </a:xfrm>
          <a:prstGeom prst="rect">
            <a:avLst/>
          </a:prstGeom>
          <a:ln w="12700">
            <a:solidFill>
              <a:srgbClr val="FFFFFF"/>
            </a:solidFill>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gt; Conclusion: Assuming number of trips to be straightly correlated to the availability of bikes, ridge regression predicts the output on hourly basis.…"/>
          <p:cNvSpPr>
            <a:spLocks noGrp="1"/>
          </p:cNvSpPr>
          <p:nvPr>
            <p:ph type="body" sz="quarter" idx="4294967295"/>
          </p:nvPr>
        </p:nvSpPr>
        <p:spPr>
          <a:xfrm>
            <a:off x="4647815" y="2822970"/>
            <a:ext cx="3859115" cy="2990059"/>
          </a:xfrm>
          <a:prstGeom prst="rect">
            <a:avLst/>
          </a:prstGeom>
        </p:spPr>
        <p:txBody>
          <a:bodyPr/>
          <a:lstStyle/>
          <a:p>
            <a:pPr marL="0" indent="0" defTabSz="531265">
              <a:lnSpc>
                <a:spcPct val="90000"/>
              </a:lnSpc>
              <a:spcBef>
                <a:spcPts val="200"/>
              </a:spcBef>
              <a:buSzTx/>
              <a:buNone/>
              <a:defRPr sz="1600">
                <a:latin typeface="Calibri"/>
                <a:ea typeface="Calibri"/>
                <a:cs typeface="Calibri"/>
                <a:sym typeface="Calibri"/>
              </a:defRPr>
            </a:pPr>
            <a:r>
              <a:t>-&gt; </a:t>
            </a:r>
            <a:r>
              <a:rPr b="1" u="sng">
                <a:solidFill>
                  <a:srgbClr val="C95671"/>
                </a:solidFill>
              </a:rPr>
              <a:t>Conclusion</a:t>
            </a:r>
            <a:r>
              <a:rPr>
                <a:solidFill>
                  <a:srgbClr val="C95671"/>
                </a:solidFill>
              </a:rPr>
              <a:t>:</a:t>
            </a:r>
            <a:r>
              <a:t> Assuming number of trips to be straightly correlated to the availability of bikes, ridge regression predicts the output on hourly basis.  </a:t>
            </a:r>
          </a:p>
          <a:p>
            <a:pPr marL="0" indent="0" defTabSz="531265">
              <a:lnSpc>
                <a:spcPct val="90000"/>
              </a:lnSpc>
              <a:spcBef>
                <a:spcPts val="200"/>
              </a:spcBef>
              <a:buSzTx/>
              <a:buNone/>
              <a:defRPr sz="1600">
                <a:latin typeface="Calibri"/>
                <a:ea typeface="Calibri"/>
                <a:cs typeface="Calibri"/>
                <a:sym typeface="Calibri"/>
              </a:defRPr>
            </a:pPr>
            <a:endParaRPr/>
          </a:p>
          <a:p>
            <a:pPr marL="0" indent="0" defTabSz="531265">
              <a:lnSpc>
                <a:spcPct val="90000"/>
              </a:lnSpc>
              <a:spcBef>
                <a:spcPts val="200"/>
              </a:spcBef>
              <a:buSzTx/>
              <a:buNone/>
              <a:defRPr sz="1600">
                <a:latin typeface="Calibri"/>
                <a:ea typeface="Calibri"/>
                <a:cs typeface="Calibri"/>
                <a:sym typeface="Calibri"/>
              </a:defRPr>
            </a:pPr>
            <a:r>
              <a:t>-&gt; RMSE value for the test data:</a:t>
            </a:r>
          </a:p>
          <a:p>
            <a:pPr marL="0" indent="0" defTabSz="531265">
              <a:lnSpc>
                <a:spcPct val="90000"/>
              </a:lnSpc>
              <a:spcBef>
                <a:spcPts val="200"/>
              </a:spcBef>
              <a:buSzTx/>
              <a:buNone/>
              <a:defRPr sz="1600">
                <a:latin typeface="Calibri"/>
                <a:ea typeface="Calibri"/>
                <a:cs typeface="Calibri"/>
                <a:sym typeface="Calibri"/>
              </a:defRPr>
            </a:pPr>
            <a:r>
              <a:t>0.6183471</a:t>
            </a:r>
          </a:p>
          <a:p>
            <a:pPr marL="0" indent="0" defTabSz="531265">
              <a:lnSpc>
                <a:spcPct val="90000"/>
              </a:lnSpc>
              <a:spcBef>
                <a:spcPts val="200"/>
              </a:spcBef>
              <a:buSzTx/>
              <a:buNone/>
              <a:defRPr sz="1600">
                <a:latin typeface="Calibri"/>
                <a:ea typeface="Calibri"/>
                <a:cs typeface="Calibri"/>
                <a:sym typeface="Calibri"/>
              </a:defRPr>
            </a:pPr>
            <a:endParaRPr/>
          </a:p>
          <a:p>
            <a:pPr marL="0" indent="0" defTabSz="531265">
              <a:lnSpc>
                <a:spcPct val="90000"/>
              </a:lnSpc>
              <a:spcBef>
                <a:spcPts val="200"/>
              </a:spcBef>
              <a:buSzTx/>
              <a:buNone/>
              <a:defRPr sz="1600">
                <a:latin typeface="Calibri"/>
                <a:ea typeface="Calibri"/>
                <a:cs typeface="Calibri"/>
                <a:sym typeface="Calibri"/>
              </a:defRPr>
            </a:pPr>
            <a:r>
              <a:t>-&gt; Numerical data has been normalized. </a:t>
            </a:r>
          </a:p>
        </p:txBody>
      </p:sp>
      <p:grpSp>
        <p:nvGrpSpPr>
          <p:cNvPr id="272" name="-&gt; Conclusion: Assuming number of trips to be straightly correlated to the availability of bikes, ridge regression predicts the output on hourly basis.…"/>
          <p:cNvGrpSpPr/>
          <p:nvPr/>
        </p:nvGrpSpPr>
        <p:grpSpPr>
          <a:xfrm>
            <a:off x="397046" y="2797570"/>
            <a:ext cx="3937004" cy="3040860"/>
            <a:chOff x="-1" y="0"/>
            <a:chExt cx="3937002" cy="3040858"/>
          </a:xfrm>
        </p:grpSpPr>
        <p:sp>
          <p:nvSpPr>
            <p:cNvPr id="270" name="-&gt; Conclusion: Assuming number of trips to be straightly correlated to the availability of bikes, ridge regression predicts the output on hourly basis.…"/>
            <p:cNvSpPr/>
            <p:nvPr/>
          </p:nvSpPr>
          <p:spPr>
            <a:xfrm>
              <a:off x="25399" y="25400"/>
              <a:ext cx="3886203" cy="29900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p>
              <a:pPr algn="l" defTabSz="538854">
                <a:lnSpc>
                  <a:spcPct val="90000"/>
                </a:lnSpc>
                <a:spcBef>
                  <a:spcPts val="200"/>
                </a:spcBef>
                <a:defRPr sz="1700">
                  <a:solidFill>
                    <a:srgbClr val="FFFFFF"/>
                  </a:solidFill>
                  <a:latin typeface="Calibri"/>
                  <a:ea typeface="Calibri"/>
                  <a:cs typeface="Calibri"/>
                  <a:sym typeface="Calibri"/>
                </a:defRPr>
              </a:pPr>
              <a:r>
                <a:t>-&gt; </a:t>
              </a:r>
              <a:r>
                <a:rPr b="1" u="sng">
                  <a:solidFill>
                    <a:srgbClr val="C95671"/>
                  </a:solidFill>
                </a:rPr>
                <a:t>Conclusion</a:t>
              </a:r>
              <a:r>
                <a:rPr>
                  <a:solidFill>
                    <a:srgbClr val="C95671"/>
                  </a:solidFill>
                </a:rPr>
                <a:t>:</a:t>
              </a:r>
              <a:r>
                <a:t> Assuming number of trips to be straightly correlated to the availability of bikes, ridge regression predicts the output on hourly basis.  </a:t>
              </a:r>
            </a:p>
            <a:p>
              <a:pPr algn="l" defTabSz="538854">
                <a:lnSpc>
                  <a:spcPct val="90000"/>
                </a:lnSpc>
                <a:spcBef>
                  <a:spcPts val="200"/>
                </a:spcBef>
                <a:defRPr sz="1700">
                  <a:solidFill>
                    <a:srgbClr val="FFFFFF"/>
                  </a:solidFill>
                  <a:latin typeface="Calibri"/>
                  <a:ea typeface="Calibri"/>
                  <a:cs typeface="Calibri"/>
                  <a:sym typeface="Calibri"/>
                </a:defRPr>
              </a:pPr>
              <a:endParaRPr/>
            </a:p>
            <a:p>
              <a:pPr algn="l" defTabSz="538854">
                <a:lnSpc>
                  <a:spcPct val="90000"/>
                </a:lnSpc>
                <a:spcBef>
                  <a:spcPts val="200"/>
                </a:spcBef>
                <a:defRPr sz="1700">
                  <a:solidFill>
                    <a:srgbClr val="FFFFFF"/>
                  </a:solidFill>
                  <a:latin typeface="Calibri"/>
                  <a:ea typeface="Calibri"/>
                  <a:cs typeface="Calibri"/>
                  <a:sym typeface="Calibri"/>
                </a:defRPr>
              </a:pPr>
              <a:r>
                <a:t>-&gt; RMSE value for the test data: </a:t>
              </a:r>
            </a:p>
            <a:p>
              <a:pPr algn="l" defTabSz="538854">
                <a:lnSpc>
                  <a:spcPct val="90000"/>
                </a:lnSpc>
                <a:spcBef>
                  <a:spcPts val="200"/>
                </a:spcBef>
                <a:defRPr sz="1700">
                  <a:solidFill>
                    <a:srgbClr val="FFFFFF"/>
                  </a:solidFill>
                  <a:latin typeface="Calibri"/>
                  <a:ea typeface="Calibri"/>
                  <a:cs typeface="Calibri"/>
                  <a:sym typeface="Calibri"/>
                </a:defRPr>
              </a:pPr>
              <a:r>
                <a:t>0.6189368</a:t>
              </a:r>
            </a:p>
            <a:p>
              <a:pPr algn="l" defTabSz="538854">
                <a:lnSpc>
                  <a:spcPct val="90000"/>
                </a:lnSpc>
                <a:spcBef>
                  <a:spcPts val="200"/>
                </a:spcBef>
                <a:defRPr sz="1700">
                  <a:solidFill>
                    <a:srgbClr val="FFFFFF"/>
                  </a:solidFill>
                  <a:latin typeface="Calibri"/>
                  <a:ea typeface="Calibri"/>
                  <a:cs typeface="Calibri"/>
                  <a:sym typeface="Calibri"/>
                </a:defRPr>
              </a:pPr>
              <a:endParaRPr/>
            </a:p>
            <a:p>
              <a:pPr algn="l" defTabSz="538854">
                <a:lnSpc>
                  <a:spcPct val="90000"/>
                </a:lnSpc>
                <a:spcBef>
                  <a:spcPts val="200"/>
                </a:spcBef>
                <a:defRPr sz="1700">
                  <a:solidFill>
                    <a:srgbClr val="FFFFFF"/>
                  </a:solidFill>
                  <a:latin typeface="Calibri"/>
                  <a:ea typeface="Calibri"/>
                  <a:cs typeface="Calibri"/>
                  <a:sym typeface="Calibri"/>
                </a:defRPr>
              </a:pPr>
              <a:r>
                <a:t>-&gt; Numerical data has been normalized. </a:t>
              </a:r>
            </a:p>
          </p:txBody>
        </p:sp>
        <p:pic>
          <p:nvPicPr>
            <p:cNvPr id="271" name="-&gt; Conclusion: Assuming number of trips to be straightly correlated to the availability of bikes, ridge regression predicts the output on hourly basis.…" descr="-&gt; Conclusion: Assuming number of trips to be straightly correlated to the availability of bikes, ridge regression predicts the output on hourly basis.…"/>
            <p:cNvPicPr>
              <a:picLocks noChangeAspect="1"/>
            </p:cNvPicPr>
            <p:nvPr/>
          </p:nvPicPr>
          <p:blipFill>
            <a:blip r:embed="rId2">
              <a:alphaModFix amt="71000"/>
            </a:blip>
            <a:stretch>
              <a:fillRect/>
            </a:stretch>
          </p:blipFill>
          <p:spPr>
            <a:xfrm>
              <a:off x="-2" y="0"/>
              <a:ext cx="3937004" cy="3040859"/>
            </a:xfrm>
            <a:prstGeom prst="rect">
              <a:avLst/>
            </a:prstGeom>
            <a:ln w="12700" cap="flat">
              <a:noFill/>
              <a:miter lim="400000"/>
            </a:ln>
            <a:effectLst/>
          </p:spPr>
        </p:pic>
      </p:grpSp>
      <p:grpSp>
        <p:nvGrpSpPr>
          <p:cNvPr id="275" name="-&gt; Conclusion: Assuming number of trips to be straightly correlated to the availability of bikes, ridge regression predicts the output on hourly basis.…"/>
          <p:cNvGrpSpPr/>
          <p:nvPr/>
        </p:nvGrpSpPr>
        <p:grpSpPr>
          <a:xfrm>
            <a:off x="8820695" y="2778345"/>
            <a:ext cx="3859512" cy="3079310"/>
            <a:chOff x="0" y="0"/>
            <a:chExt cx="3859511" cy="3079308"/>
          </a:xfrm>
        </p:grpSpPr>
        <p:sp>
          <p:nvSpPr>
            <p:cNvPr id="273" name="-&gt; Conclusion: Assuming number of trips to be straightly correlated to the availability of bikes, ridge regression predicts the output on hourly basis.…"/>
            <p:cNvSpPr/>
            <p:nvPr/>
          </p:nvSpPr>
          <p:spPr>
            <a:xfrm>
              <a:off x="25400" y="25399"/>
              <a:ext cx="3808712" cy="30285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p>
              <a:pPr algn="l" defTabSz="555222">
                <a:lnSpc>
                  <a:spcPct val="90000"/>
                </a:lnSpc>
                <a:spcBef>
                  <a:spcPts val="300"/>
                </a:spcBef>
                <a:defRPr sz="1600">
                  <a:solidFill>
                    <a:srgbClr val="FFFFFF"/>
                  </a:solidFill>
                  <a:latin typeface="Calibri"/>
                  <a:ea typeface="Calibri"/>
                  <a:cs typeface="Calibri"/>
                  <a:sym typeface="Calibri"/>
                </a:defRPr>
              </a:pPr>
              <a:r>
                <a:t>-&gt; </a:t>
              </a:r>
              <a:r>
                <a:rPr b="1" u="sng">
                  <a:solidFill>
                    <a:srgbClr val="C95671"/>
                  </a:solidFill>
                </a:rPr>
                <a:t>Conclusion</a:t>
              </a:r>
              <a:r>
                <a:rPr>
                  <a:solidFill>
                    <a:srgbClr val="C95671"/>
                  </a:solidFill>
                </a:rPr>
                <a:t>:</a:t>
              </a:r>
              <a:r>
                <a:t> Assuming number of trips to be straightly correlated to the availability of bikes, ridge regression predicts the output on hourly basis.  </a:t>
              </a:r>
            </a:p>
            <a:p>
              <a:pPr algn="l" defTabSz="555222">
                <a:lnSpc>
                  <a:spcPct val="90000"/>
                </a:lnSpc>
                <a:spcBef>
                  <a:spcPts val="300"/>
                </a:spcBef>
                <a:defRPr sz="1600">
                  <a:solidFill>
                    <a:srgbClr val="FFFFFF"/>
                  </a:solidFill>
                  <a:latin typeface="Calibri"/>
                  <a:ea typeface="Calibri"/>
                  <a:cs typeface="Calibri"/>
                  <a:sym typeface="Calibri"/>
                </a:defRPr>
              </a:pPr>
              <a:endParaRPr/>
            </a:p>
            <a:p>
              <a:pPr algn="l" defTabSz="555222">
                <a:lnSpc>
                  <a:spcPct val="90000"/>
                </a:lnSpc>
                <a:spcBef>
                  <a:spcPts val="300"/>
                </a:spcBef>
                <a:defRPr sz="1600">
                  <a:solidFill>
                    <a:srgbClr val="FFFFFF"/>
                  </a:solidFill>
                  <a:latin typeface="Calibri"/>
                  <a:ea typeface="Calibri"/>
                  <a:cs typeface="Calibri"/>
                  <a:sym typeface="Calibri"/>
                </a:defRPr>
              </a:pPr>
              <a:r>
                <a:t>-&gt; RMSE value for the test data : 0.6180832</a:t>
              </a:r>
            </a:p>
            <a:p>
              <a:pPr algn="l" defTabSz="555222">
                <a:lnSpc>
                  <a:spcPct val="90000"/>
                </a:lnSpc>
                <a:spcBef>
                  <a:spcPts val="300"/>
                </a:spcBef>
                <a:defRPr sz="1600">
                  <a:solidFill>
                    <a:srgbClr val="FFFFFF"/>
                  </a:solidFill>
                  <a:latin typeface="Calibri"/>
                  <a:ea typeface="Calibri"/>
                  <a:cs typeface="Calibri"/>
                  <a:sym typeface="Calibri"/>
                </a:defRPr>
              </a:pPr>
              <a:endParaRPr/>
            </a:p>
            <a:p>
              <a:pPr algn="l" defTabSz="555222">
                <a:lnSpc>
                  <a:spcPct val="90000"/>
                </a:lnSpc>
                <a:spcBef>
                  <a:spcPts val="300"/>
                </a:spcBef>
                <a:defRPr sz="1600">
                  <a:solidFill>
                    <a:srgbClr val="FFFFFF"/>
                  </a:solidFill>
                  <a:latin typeface="Calibri"/>
                  <a:ea typeface="Calibri"/>
                  <a:cs typeface="Calibri"/>
                  <a:sym typeface="Calibri"/>
                </a:defRPr>
              </a:pPr>
              <a:r>
                <a:t>-&gt; Numerical data has been normalized. </a:t>
              </a:r>
            </a:p>
          </p:txBody>
        </p:sp>
        <p:pic>
          <p:nvPicPr>
            <p:cNvPr id="274" name="-&gt; Conclusion: Assuming number of trips to be straightly correlated to the availability of bikes, ridge regression predicts the output on hourly basis.…" descr="-&gt; Conclusion: Assuming number of trips to be straightly correlated to the availability of bikes, ridge regression predicts the output on hourly basis.…"/>
            <p:cNvPicPr>
              <a:picLocks noChangeAspect="1"/>
            </p:cNvPicPr>
            <p:nvPr/>
          </p:nvPicPr>
          <p:blipFill>
            <a:blip r:embed="rId3">
              <a:alphaModFix amt="71000"/>
            </a:blip>
            <a:stretch>
              <a:fillRect/>
            </a:stretch>
          </p:blipFill>
          <p:spPr>
            <a:xfrm>
              <a:off x="0" y="0"/>
              <a:ext cx="3859512" cy="3079309"/>
            </a:xfrm>
            <a:prstGeom prst="rect">
              <a:avLst/>
            </a:prstGeom>
            <a:ln w="12700" cap="flat">
              <a:noFill/>
              <a:miter lim="400000"/>
            </a:ln>
            <a:effectLst/>
          </p:spPr>
        </p:pic>
      </p:grpSp>
      <p:sp>
        <p:nvSpPr>
          <p:cNvPr id="276" name="Models for predicting number of trips on hourly basis"/>
          <p:cNvSpPr/>
          <p:nvPr/>
        </p:nvSpPr>
        <p:spPr>
          <a:xfrm>
            <a:off x="398139" y="604331"/>
            <a:ext cx="12208523" cy="660401"/>
          </a:xfrm>
          <a:prstGeom prst="rect">
            <a:avLst/>
          </a:prstGeom>
          <a:ln w="127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1">
                <a:solidFill>
                  <a:srgbClr val="FFFFFF"/>
                </a:solidFill>
                <a:latin typeface="+mn-lt"/>
                <a:ea typeface="+mn-ea"/>
                <a:cs typeface="+mn-cs"/>
                <a:sym typeface="Helvetica"/>
              </a:defRPr>
            </a:lvl1pPr>
          </a:lstStyle>
          <a:p>
            <a:r>
              <a:t>Models for predicting number of trips on hourly basis</a:t>
            </a:r>
          </a:p>
        </p:txBody>
      </p:sp>
      <p:sp>
        <p:nvSpPr>
          <p:cNvPr id="277" name="Ridge Regression"/>
          <p:cNvSpPr>
            <a:spLocks noGrp="1"/>
          </p:cNvSpPr>
          <p:nvPr>
            <p:ph type="title"/>
          </p:nvPr>
        </p:nvSpPr>
        <p:spPr>
          <a:xfrm>
            <a:off x="406758" y="2052840"/>
            <a:ext cx="3917581" cy="521556"/>
          </a:xfrm>
          <a:prstGeom prst="rect">
            <a:avLst/>
          </a:prstGeom>
          <a:blipFill>
            <a:blip r:embed="rId4"/>
          </a:blipFill>
        </p:spPr>
        <p:txBody>
          <a:bodyPr/>
          <a:lstStyle>
            <a:lvl1pPr defTabSz="508254">
              <a:defRPr sz="2200"/>
            </a:lvl1pPr>
          </a:lstStyle>
          <a:p>
            <a:r>
              <a:t>Ridge Regression</a:t>
            </a:r>
          </a:p>
        </p:txBody>
      </p:sp>
      <p:grpSp>
        <p:nvGrpSpPr>
          <p:cNvPr id="280" name="ElasticNet Regression"/>
          <p:cNvGrpSpPr/>
          <p:nvPr/>
        </p:nvGrpSpPr>
        <p:grpSpPr>
          <a:xfrm>
            <a:off x="8782595" y="2014740"/>
            <a:ext cx="3935712" cy="597757"/>
            <a:chOff x="0" y="0"/>
            <a:chExt cx="3935711" cy="597756"/>
          </a:xfrm>
        </p:grpSpPr>
        <p:sp>
          <p:nvSpPr>
            <p:cNvPr id="278" name="ElasticNet Regression"/>
            <p:cNvSpPr/>
            <p:nvPr/>
          </p:nvSpPr>
          <p:spPr>
            <a:xfrm>
              <a:off x="38100" y="38100"/>
              <a:ext cx="3859512" cy="521556"/>
            </a:xfrm>
            <a:prstGeom prst="rect">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defTabSz="508254">
                <a:defRPr sz="2200">
                  <a:solidFill>
                    <a:srgbClr val="FFFFFF"/>
                  </a:solidFill>
                </a:defRPr>
              </a:lvl1pPr>
            </a:lstStyle>
            <a:p>
              <a:r>
                <a:t>ElasticNet Regression</a:t>
              </a:r>
            </a:p>
          </p:txBody>
        </p:sp>
        <p:pic>
          <p:nvPicPr>
            <p:cNvPr id="279" name="ElasticNet Regression" descr="ElasticNet Regression"/>
            <p:cNvPicPr>
              <a:picLocks noChangeAspect="1"/>
            </p:cNvPicPr>
            <p:nvPr/>
          </p:nvPicPr>
          <p:blipFill>
            <a:blip r:embed="rId5"/>
            <a:stretch>
              <a:fillRect/>
            </a:stretch>
          </p:blipFill>
          <p:spPr>
            <a:xfrm>
              <a:off x="0" y="-1"/>
              <a:ext cx="3935712" cy="597757"/>
            </a:xfrm>
            <a:prstGeom prst="rect">
              <a:avLst/>
            </a:prstGeom>
            <a:ln w="12700" cap="flat">
              <a:noFill/>
              <a:miter lim="400000"/>
            </a:ln>
            <a:effectLst/>
          </p:spPr>
        </p:pic>
      </p:grpSp>
      <p:grpSp>
        <p:nvGrpSpPr>
          <p:cNvPr id="283" name="Lasso Regression"/>
          <p:cNvGrpSpPr/>
          <p:nvPr/>
        </p:nvGrpSpPr>
        <p:grpSpPr>
          <a:xfrm>
            <a:off x="4584314" y="2014740"/>
            <a:ext cx="3986117" cy="597757"/>
            <a:chOff x="0" y="0"/>
            <a:chExt cx="3986115" cy="597756"/>
          </a:xfrm>
        </p:grpSpPr>
        <p:sp>
          <p:nvSpPr>
            <p:cNvPr id="281" name="Lasso Regression"/>
            <p:cNvSpPr/>
            <p:nvPr/>
          </p:nvSpPr>
          <p:spPr>
            <a:xfrm>
              <a:off x="38099" y="38100"/>
              <a:ext cx="3909917" cy="521556"/>
            </a:xfrm>
            <a:prstGeom prst="rect">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defTabSz="508254">
                <a:defRPr sz="2200">
                  <a:solidFill>
                    <a:srgbClr val="FFFFFF"/>
                  </a:solidFill>
                </a:defRPr>
              </a:lvl1pPr>
            </a:lstStyle>
            <a:p>
              <a:r>
                <a:t>Lasso Regression</a:t>
              </a:r>
            </a:p>
          </p:txBody>
        </p:sp>
        <p:pic>
          <p:nvPicPr>
            <p:cNvPr id="282" name="Lasso Regression" descr="Lasso Regression"/>
            <p:cNvPicPr>
              <a:picLocks noChangeAspect="1"/>
            </p:cNvPicPr>
            <p:nvPr/>
          </p:nvPicPr>
          <p:blipFill>
            <a:blip r:embed="rId6"/>
            <a:stretch>
              <a:fillRect/>
            </a:stretch>
          </p:blipFill>
          <p:spPr>
            <a:xfrm>
              <a:off x="-1" y="-1"/>
              <a:ext cx="3986117" cy="597757"/>
            </a:xfrm>
            <a:prstGeom prst="rect">
              <a:avLst/>
            </a:prstGeom>
            <a:ln w="12700" cap="flat">
              <a:noFill/>
              <a:miter lim="400000"/>
            </a:ln>
            <a:effectLst/>
          </p:spPr>
        </p:pic>
      </p:grpSp>
      <p:grpSp>
        <p:nvGrpSpPr>
          <p:cNvPr id="286" name="Out of three algorithms ElasticNet Regression gives the best result. This can be inferred on comparison by the Root Mean Square Error. The least value of RMSE is for ElasticNet."/>
          <p:cNvGrpSpPr/>
          <p:nvPr/>
        </p:nvGrpSpPr>
        <p:grpSpPr>
          <a:xfrm>
            <a:off x="6066382" y="7654266"/>
            <a:ext cx="6783216" cy="1641043"/>
            <a:chOff x="0" y="0"/>
            <a:chExt cx="6783215" cy="1641041"/>
          </a:xfrm>
        </p:grpSpPr>
        <p:sp>
          <p:nvSpPr>
            <p:cNvPr id="284" name="Out of three algorithms ElasticNet Regression gives the best result. This can be inferred on comparison by the Root Mean Square Error. The least value of RMSE is for ElasticNet."/>
            <p:cNvSpPr/>
            <p:nvPr/>
          </p:nvSpPr>
          <p:spPr>
            <a:xfrm>
              <a:off x="38099" y="38100"/>
              <a:ext cx="6707017" cy="1564842"/>
            </a:xfrm>
            <a:prstGeom prst="rect">
              <a:avLst/>
            </a:prstGeom>
            <a:blipFill rotWithShape="1">
              <a:blip r:embed="rId4"/>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defTabSz="914400">
                <a:lnSpc>
                  <a:spcPct val="90000"/>
                </a:lnSpc>
                <a:spcBef>
                  <a:spcPts val="600"/>
                </a:spcBef>
                <a:defRPr sz="1800">
                  <a:solidFill>
                    <a:srgbClr val="FFFFFF"/>
                  </a:solidFill>
                  <a:latin typeface="Gill Sans MT"/>
                  <a:ea typeface="Gill Sans MT"/>
                  <a:cs typeface="Gill Sans MT"/>
                  <a:sym typeface="Gill Sans MT"/>
                </a:defRPr>
              </a:lvl1pPr>
            </a:lstStyle>
            <a:p>
              <a:r>
                <a:t>Out of three algorithms ElasticNet Regression gives the best result. This can be inferred on comparison by the Root Mean Square Error. The least value of RMSE is for ElasticNet. </a:t>
              </a:r>
            </a:p>
          </p:txBody>
        </p:sp>
        <p:pic>
          <p:nvPicPr>
            <p:cNvPr id="285" name="Out of three algorithms ElasticNet Regression gives the best result. This can be inferred on comparison by the Root Mean Square Error. The least value of RMSE is for ElasticNet." descr="Out of three algorithms ElasticNet Regression gives the best result. This can be inferred on comparison by the Root Mean Square Error. The least value of RMSE is for ElasticNet."/>
            <p:cNvPicPr>
              <a:picLocks noChangeAspect="1"/>
            </p:cNvPicPr>
            <p:nvPr/>
          </p:nvPicPr>
          <p:blipFill>
            <a:blip r:embed="rId7"/>
            <a:stretch>
              <a:fillRect/>
            </a:stretch>
          </p:blipFill>
          <p:spPr>
            <a:xfrm>
              <a:off x="0" y="0"/>
              <a:ext cx="6783216" cy="1641042"/>
            </a:xfrm>
            <a:prstGeom prst="rect">
              <a:avLst/>
            </a:prstGeom>
            <a:ln w="12700" cap="flat">
              <a:noFill/>
              <a:miter lim="400000"/>
            </a:ln>
            <a:effectLst/>
          </p:spPr>
        </p:pic>
      </p:grpSp>
      <p:sp>
        <p:nvSpPr>
          <p:cNvPr id="287" name="RESULT"/>
          <p:cNvSpPr/>
          <p:nvPr/>
        </p:nvSpPr>
        <p:spPr>
          <a:xfrm>
            <a:off x="8331744" y="6654359"/>
            <a:ext cx="1251746" cy="457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914400">
              <a:lnSpc>
                <a:spcPct val="90000"/>
              </a:lnSpc>
              <a:spcBef>
                <a:spcPts val="600"/>
              </a:spcBef>
              <a:defRPr sz="2400" b="1" u="sng">
                <a:solidFill>
                  <a:srgbClr val="C95671"/>
                </a:solidFill>
                <a:latin typeface="Calibri"/>
                <a:ea typeface="Calibri"/>
                <a:cs typeface="Calibri"/>
                <a:sym typeface="Calibri"/>
              </a:defRPr>
            </a:lvl1pPr>
          </a:lstStyle>
          <a:p>
            <a:r>
              <a:t>RESULT</a:t>
            </a:r>
          </a:p>
        </p:txBody>
      </p:sp>
      <p:pic>
        <p:nvPicPr>
          <p:cNvPr id="288" name="pasted-image.tiff" descr="pasted-image.tiff"/>
          <p:cNvPicPr>
            <a:picLocks noChangeAspect="1"/>
          </p:cNvPicPr>
          <p:nvPr/>
        </p:nvPicPr>
        <p:blipFill>
          <a:blip r:embed="rId8"/>
          <a:stretch>
            <a:fillRect/>
          </a:stretch>
        </p:blipFill>
        <p:spPr>
          <a:xfrm>
            <a:off x="249317" y="6501960"/>
            <a:ext cx="6578601" cy="762002"/>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CDEE0"/>
        </a:solidFill>
        <a:effectLst/>
      </p:bgPr>
    </p:bg>
    <p:spTree>
      <p:nvGrpSpPr>
        <p:cNvPr id="1" name=""/>
        <p:cNvGrpSpPr/>
        <p:nvPr/>
      </p:nvGrpSpPr>
      <p:grpSpPr>
        <a:xfrm>
          <a:off x="0" y="0"/>
          <a:ext cx="0" cy="0"/>
          <a:chOff x="0" y="0"/>
          <a:chExt cx="0" cy="0"/>
        </a:xfrm>
      </p:grpSpPr>
      <p:graphicFrame>
        <p:nvGraphicFramePr>
          <p:cNvPr id="290" name="3D Column Chart"/>
          <p:cNvGraphicFramePr/>
          <p:nvPr/>
        </p:nvGraphicFramePr>
        <p:xfrm>
          <a:off x="651506" y="2803668"/>
          <a:ext cx="2860629" cy="3596850"/>
        </p:xfrm>
        <a:graphic>
          <a:graphicData uri="http://schemas.openxmlformats.org/drawingml/2006/chart">
            <c:chart xmlns:c="http://schemas.openxmlformats.org/drawingml/2006/chart" xmlns:r="http://schemas.openxmlformats.org/officeDocument/2006/relationships" r:id="rId2"/>
          </a:graphicData>
        </a:graphic>
      </p:graphicFrame>
      <p:sp>
        <p:nvSpPr>
          <p:cNvPr id="291" name="Logistic Regression"/>
          <p:cNvSpPr/>
          <p:nvPr/>
        </p:nvSpPr>
        <p:spPr>
          <a:xfrm rot="5384246">
            <a:off x="1473919" y="7473199"/>
            <a:ext cx="2109193"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1800">
                <a:latin typeface="Gill Sans MT"/>
                <a:ea typeface="Gill Sans MT"/>
                <a:cs typeface="Gill Sans MT"/>
                <a:sym typeface="Gill Sans MT"/>
              </a:defRPr>
            </a:lvl1pPr>
          </a:lstStyle>
          <a:p>
            <a:r>
              <a:rPr dirty="0"/>
              <a:t>Logistic Regression</a:t>
            </a:r>
          </a:p>
        </p:txBody>
      </p:sp>
      <p:sp>
        <p:nvSpPr>
          <p:cNvPr id="292" name="Accuracy  %"/>
          <p:cNvSpPr/>
          <p:nvPr/>
        </p:nvSpPr>
        <p:spPr>
          <a:xfrm rot="5384246">
            <a:off x="8426515" y="4409487"/>
            <a:ext cx="1384661"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defTabSz="457200">
              <a:defRPr sz="1800">
                <a:latin typeface="Gill Sans MT"/>
                <a:ea typeface="Gill Sans MT"/>
                <a:cs typeface="Gill Sans MT"/>
                <a:sym typeface="Gill Sans MT"/>
              </a:defRPr>
            </a:pPr>
            <a:r>
              <a:t>Accuracy</a:t>
            </a:r>
            <a:r>
              <a:rPr>
                <a:solidFill>
                  <a:srgbClr val="FFFFFF"/>
                </a:solidFill>
              </a:rPr>
              <a:t> </a:t>
            </a:r>
            <a:r>
              <a:t> %</a:t>
            </a:r>
          </a:p>
        </p:txBody>
      </p:sp>
      <p:sp>
        <p:nvSpPr>
          <p:cNvPr id="293" name="Multi Reg &amp; Corr"/>
          <p:cNvSpPr/>
          <p:nvPr/>
        </p:nvSpPr>
        <p:spPr>
          <a:xfrm rot="5384246">
            <a:off x="378579" y="7461856"/>
            <a:ext cx="1803797"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1800">
                <a:latin typeface="Gill Sans MT"/>
                <a:ea typeface="Gill Sans MT"/>
                <a:cs typeface="Gill Sans MT"/>
                <a:sym typeface="Gill Sans MT"/>
              </a:defRPr>
            </a:lvl1pPr>
          </a:lstStyle>
          <a:p>
            <a:r>
              <a:rPr dirty="0"/>
              <a:t>Multi Reg &amp; </a:t>
            </a:r>
            <a:r>
              <a:rPr dirty="0" err="1"/>
              <a:t>Corr</a:t>
            </a:r>
            <a:endParaRPr dirty="0"/>
          </a:p>
        </p:txBody>
      </p:sp>
      <p:sp>
        <p:nvSpPr>
          <p:cNvPr id="294" name="KNN"/>
          <p:cNvSpPr/>
          <p:nvPr/>
        </p:nvSpPr>
        <p:spPr>
          <a:xfrm rot="5384246">
            <a:off x="1565378" y="6930848"/>
            <a:ext cx="596950"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1800">
                <a:solidFill>
                  <a:srgbClr val="003133"/>
                </a:solidFill>
                <a:latin typeface="Gill Sans MT"/>
                <a:ea typeface="Gill Sans MT"/>
                <a:cs typeface="Gill Sans MT"/>
                <a:sym typeface="Gill Sans MT"/>
              </a:defRPr>
            </a:lvl1pPr>
          </a:lstStyle>
          <a:p>
            <a:r>
              <a:rPr dirty="0"/>
              <a:t>KNN</a:t>
            </a:r>
          </a:p>
        </p:txBody>
      </p:sp>
      <p:sp>
        <p:nvSpPr>
          <p:cNvPr id="295" name="RMSE (error)"/>
          <p:cNvSpPr/>
          <p:nvPr/>
        </p:nvSpPr>
        <p:spPr>
          <a:xfrm rot="5384246">
            <a:off x="12007337" y="4409487"/>
            <a:ext cx="1473176"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1800">
                <a:latin typeface="Gill Sans MT"/>
                <a:ea typeface="Gill Sans MT"/>
                <a:cs typeface="Gill Sans MT"/>
                <a:sym typeface="Gill Sans MT"/>
              </a:defRPr>
            </a:lvl1pPr>
          </a:lstStyle>
          <a:p>
            <a:r>
              <a:t>RMSE (error)</a:t>
            </a:r>
          </a:p>
        </p:txBody>
      </p:sp>
      <p:sp>
        <p:nvSpPr>
          <p:cNvPr id="296" name="Accuracy  %"/>
          <p:cNvSpPr/>
          <p:nvPr/>
        </p:nvSpPr>
        <p:spPr>
          <a:xfrm rot="5384246">
            <a:off x="5286200" y="4409486"/>
            <a:ext cx="1384660"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defTabSz="457200">
              <a:defRPr sz="1800">
                <a:latin typeface="Gill Sans MT"/>
                <a:ea typeface="Gill Sans MT"/>
                <a:cs typeface="Gill Sans MT"/>
                <a:sym typeface="Gill Sans MT"/>
              </a:defRPr>
            </a:pPr>
            <a:r>
              <a:t>Accuracy</a:t>
            </a:r>
            <a:r>
              <a:rPr>
                <a:solidFill>
                  <a:srgbClr val="FFFFFF"/>
                </a:solidFill>
              </a:rPr>
              <a:t> </a:t>
            </a:r>
            <a:r>
              <a:t> %</a:t>
            </a:r>
          </a:p>
        </p:txBody>
      </p:sp>
      <p:sp>
        <p:nvSpPr>
          <p:cNvPr id="297" name="Random Forest"/>
          <p:cNvSpPr/>
          <p:nvPr/>
        </p:nvSpPr>
        <p:spPr>
          <a:xfrm rot="5384246">
            <a:off x="6211169" y="7446294"/>
            <a:ext cx="1753233"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1800">
                <a:latin typeface="Gill Sans MT"/>
                <a:ea typeface="Gill Sans MT"/>
                <a:cs typeface="Gill Sans MT"/>
                <a:sym typeface="Gill Sans MT"/>
              </a:defRPr>
            </a:lvl1pPr>
          </a:lstStyle>
          <a:p>
            <a:r>
              <a:rPr dirty="0"/>
              <a:t>Random Forest </a:t>
            </a:r>
          </a:p>
        </p:txBody>
      </p:sp>
      <p:sp>
        <p:nvSpPr>
          <p:cNvPr id="298" name="Naive Bayes"/>
          <p:cNvSpPr/>
          <p:nvPr/>
        </p:nvSpPr>
        <p:spPr>
          <a:xfrm rot="5384246">
            <a:off x="4120334" y="7438708"/>
            <a:ext cx="1461121"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defTabSz="457200">
              <a:defRPr sz="1800">
                <a:latin typeface="Gill Sans MT"/>
                <a:ea typeface="Gill Sans MT"/>
                <a:cs typeface="Gill Sans MT"/>
                <a:sym typeface="Gill Sans MT"/>
              </a:defRPr>
            </a:pPr>
            <a:r>
              <a:t>Naive Bayes</a:t>
            </a:r>
            <a:r>
              <a:rPr>
                <a:solidFill>
                  <a:srgbClr val="FFFFFF"/>
                </a:solidFill>
              </a:rPr>
              <a:t> </a:t>
            </a:r>
          </a:p>
        </p:txBody>
      </p:sp>
      <p:sp>
        <p:nvSpPr>
          <p:cNvPr id="299" name="Ridge"/>
          <p:cNvSpPr/>
          <p:nvPr/>
        </p:nvSpPr>
        <p:spPr>
          <a:xfrm rot="5384246">
            <a:off x="10420650" y="7084781"/>
            <a:ext cx="775098"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1800">
                <a:latin typeface="Gill Sans MT"/>
                <a:ea typeface="Gill Sans MT"/>
                <a:cs typeface="Gill Sans MT"/>
                <a:sym typeface="Gill Sans MT"/>
              </a:defRPr>
            </a:lvl1pPr>
          </a:lstStyle>
          <a:p>
            <a:r>
              <a:rPr dirty="0"/>
              <a:t>Ridge </a:t>
            </a:r>
          </a:p>
        </p:txBody>
      </p:sp>
      <p:sp>
        <p:nvSpPr>
          <p:cNvPr id="300" name="Decision Tree"/>
          <p:cNvSpPr/>
          <p:nvPr/>
        </p:nvSpPr>
        <p:spPr>
          <a:xfrm rot="5384246">
            <a:off x="7452377" y="7365307"/>
            <a:ext cx="1575645"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1800">
                <a:latin typeface="Gill Sans MT"/>
                <a:ea typeface="Gill Sans MT"/>
                <a:cs typeface="Gill Sans MT"/>
                <a:sym typeface="Gill Sans MT"/>
              </a:defRPr>
            </a:lvl1pPr>
          </a:lstStyle>
          <a:p>
            <a:r>
              <a:rPr dirty="0"/>
              <a:t>Decision Tree </a:t>
            </a:r>
          </a:p>
        </p:txBody>
      </p:sp>
      <p:sp>
        <p:nvSpPr>
          <p:cNvPr id="301" name="SVM"/>
          <p:cNvSpPr/>
          <p:nvPr/>
        </p:nvSpPr>
        <p:spPr>
          <a:xfrm rot="5384246">
            <a:off x="7316886" y="6963364"/>
            <a:ext cx="673187"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defTabSz="457200">
              <a:defRPr sz="1800">
                <a:latin typeface="Gill Sans MT"/>
                <a:ea typeface="Gill Sans MT"/>
                <a:cs typeface="Gill Sans MT"/>
                <a:sym typeface="Gill Sans MT"/>
              </a:defRPr>
            </a:pPr>
            <a:r>
              <a:rPr dirty="0"/>
              <a:t>SVM</a:t>
            </a:r>
            <a:r>
              <a:rPr dirty="0">
                <a:solidFill>
                  <a:srgbClr val="FFFFFF"/>
                </a:solidFill>
              </a:rPr>
              <a:t> </a:t>
            </a:r>
          </a:p>
        </p:txBody>
      </p:sp>
      <p:graphicFrame>
        <p:nvGraphicFramePr>
          <p:cNvPr id="302" name="3D Column Chart"/>
          <p:cNvGraphicFramePr/>
          <p:nvPr/>
        </p:nvGraphicFramePr>
        <p:xfrm>
          <a:off x="3804507" y="2780665"/>
          <a:ext cx="2023345" cy="4010693"/>
        </p:xfrm>
        <a:graphic>
          <a:graphicData uri="http://schemas.openxmlformats.org/drawingml/2006/chart">
            <c:chart xmlns:c="http://schemas.openxmlformats.org/drawingml/2006/chart" xmlns:r="http://schemas.openxmlformats.org/officeDocument/2006/relationships" r:id="rId3"/>
          </a:graphicData>
        </a:graphic>
      </p:graphicFrame>
      <p:sp>
        <p:nvSpPr>
          <p:cNvPr id="303" name="KNN"/>
          <p:cNvSpPr/>
          <p:nvPr/>
        </p:nvSpPr>
        <p:spPr>
          <a:xfrm rot="5384246">
            <a:off x="4000784" y="7006627"/>
            <a:ext cx="596950"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1800">
                <a:latin typeface="Gill Sans MT"/>
                <a:ea typeface="Gill Sans MT"/>
                <a:cs typeface="Gill Sans MT"/>
                <a:sym typeface="Gill Sans MT"/>
              </a:defRPr>
            </a:lvl1pPr>
          </a:lstStyle>
          <a:p>
            <a:r>
              <a:t>KNN</a:t>
            </a:r>
          </a:p>
        </p:txBody>
      </p:sp>
      <p:sp>
        <p:nvSpPr>
          <p:cNvPr id="304" name="Logistic Regression"/>
          <p:cNvSpPr/>
          <p:nvPr/>
        </p:nvSpPr>
        <p:spPr>
          <a:xfrm rot="5384246">
            <a:off x="4394627" y="7714521"/>
            <a:ext cx="2109194"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457200">
              <a:defRPr sz="1800">
                <a:latin typeface="Gill Sans MT"/>
                <a:ea typeface="Gill Sans MT"/>
                <a:cs typeface="Gill Sans MT"/>
                <a:sym typeface="Gill Sans MT"/>
              </a:defRPr>
            </a:lvl1pPr>
          </a:lstStyle>
          <a:p>
            <a:r>
              <a:t>Logistic Regression</a:t>
            </a:r>
          </a:p>
        </p:txBody>
      </p:sp>
      <p:graphicFrame>
        <p:nvGraphicFramePr>
          <p:cNvPr id="305" name="3D Column Chart"/>
          <p:cNvGraphicFramePr/>
          <p:nvPr/>
        </p:nvGraphicFramePr>
        <p:xfrm>
          <a:off x="6757215" y="2955933"/>
          <a:ext cx="2131603" cy="35674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06" name="3D Column Chart"/>
          <p:cNvGraphicFramePr/>
          <p:nvPr>
            <p:extLst>
              <p:ext uri="{D42A27DB-BD31-4B8C-83A1-F6EECF244321}">
                <p14:modId xmlns:p14="http://schemas.microsoft.com/office/powerpoint/2010/main" val="848725038"/>
              </p:ext>
            </p:extLst>
          </p:nvPr>
        </p:nvGraphicFramePr>
        <p:xfrm>
          <a:off x="9778814" y="2726854"/>
          <a:ext cx="2842087" cy="4091822"/>
        </p:xfrm>
        <a:graphic>
          <a:graphicData uri="http://schemas.openxmlformats.org/drawingml/2006/chart">
            <c:chart xmlns:c="http://schemas.openxmlformats.org/drawingml/2006/chart" xmlns:r="http://schemas.openxmlformats.org/officeDocument/2006/relationships" r:id="rId5"/>
          </a:graphicData>
        </a:graphic>
      </p:graphicFrame>
      <p:sp>
        <p:nvSpPr>
          <p:cNvPr id="307" name="ElasticNet"/>
          <p:cNvSpPr/>
          <p:nvPr/>
        </p:nvSpPr>
        <p:spPr>
          <a:xfrm rot="5384246">
            <a:off x="10694857" y="7230193"/>
            <a:ext cx="1206848" cy="381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defTabSz="457200">
              <a:defRPr sz="1800">
                <a:latin typeface="Gill Sans MT"/>
                <a:ea typeface="Gill Sans MT"/>
                <a:cs typeface="Gill Sans MT"/>
                <a:sym typeface="Gill Sans MT"/>
              </a:defRPr>
            </a:pPr>
            <a:r>
              <a:rPr dirty="0" err="1"/>
              <a:t>ElasticNet</a:t>
            </a:r>
            <a:r>
              <a:rPr dirty="0">
                <a:solidFill>
                  <a:srgbClr val="FFFFFF"/>
                </a:solidFill>
              </a:rPr>
              <a:t> </a:t>
            </a:r>
          </a:p>
        </p:txBody>
      </p:sp>
      <p:sp>
        <p:nvSpPr>
          <p:cNvPr id="308" name="Lasso"/>
          <p:cNvSpPr/>
          <p:nvPr/>
        </p:nvSpPr>
        <p:spPr>
          <a:xfrm rot="5384246">
            <a:off x="10018982" y="7041922"/>
            <a:ext cx="681276" cy="37959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defTabSz="457200">
              <a:defRPr sz="1800">
                <a:solidFill>
                  <a:srgbClr val="FFFFFF"/>
                </a:solidFill>
                <a:latin typeface="Gill Sans MT"/>
                <a:ea typeface="Gill Sans MT"/>
                <a:cs typeface="Gill Sans MT"/>
                <a:sym typeface="Gill Sans MT"/>
              </a:defRPr>
            </a:pPr>
            <a:r>
              <a:rPr dirty="0"/>
              <a:t> </a:t>
            </a:r>
            <a:r>
              <a:rPr dirty="0" err="1">
                <a:solidFill>
                  <a:srgbClr val="000000"/>
                </a:solidFill>
              </a:rPr>
              <a:t>Laso</a:t>
            </a:r>
            <a:r>
              <a:rPr lang="en-US" dirty="0" err="1"/>
              <a:t>s</a:t>
            </a:r>
            <a:endParaRPr dirty="0">
              <a:solidFill>
                <a:srgbClr val="000000"/>
              </a:solidFill>
            </a:endParaRPr>
          </a:p>
        </p:txBody>
      </p:sp>
      <p:sp>
        <p:nvSpPr>
          <p:cNvPr id="309" name="MODEL COMPARISION"/>
          <p:cNvSpPr/>
          <p:nvPr/>
        </p:nvSpPr>
        <p:spPr>
          <a:xfrm>
            <a:off x="3731468" y="647699"/>
            <a:ext cx="6152258" cy="660401"/>
          </a:xfrm>
          <a:prstGeom prst="rect">
            <a:avLst/>
          </a:prstGeom>
          <a:ln w="12700">
            <a:solidFill>
              <a:srgbClr val="000000">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1">
                <a:latin typeface="+mn-lt"/>
                <a:ea typeface="+mn-ea"/>
                <a:cs typeface="+mn-cs"/>
                <a:sym typeface="Helvetica"/>
              </a:defRPr>
            </a:lvl1pPr>
          </a:lstStyle>
          <a:p>
            <a:r>
              <a:t>MODEL COMPARISION</a:t>
            </a:r>
          </a:p>
        </p:txBody>
      </p:sp>
      <p:sp>
        <p:nvSpPr>
          <p:cNvPr id="310" name="MODEL 1"/>
          <p:cNvSpPr>
            <a:spLocks noGrp="1"/>
          </p:cNvSpPr>
          <p:nvPr>
            <p:ph type="title"/>
          </p:nvPr>
        </p:nvSpPr>
        <p:spPr>
          <a:xfrm>
            <a:off x="455936" y="2116805"/>
            <a:ext cx="2363405" cy="521556"/>
          </a:xfrm>
          <a:prstGeom prst="rect">
            <a:avLst/>
          </a:prstGeom>
          <a:blipFill>
            <a:blip r:embed="rId6"/>
          </a:blipFill>
        </p:spPr>
        <p:txBody>
          <a:bodyPr/>
          <a:lstStyle>
            <a:lvl1pPr>
              <a:defRPr sz="2600"/>
            </a:lvl1pPr>
          </a:lstStyle>
          <a:p>
            <a:r>
              <a:t>MODEL 1</a:t>
            </a:r>
          </a:p>
        </p:txBody>
      </p:sp>
      <p:sp>
        <p:nvSpPr>
          <p:cNvPr id="311" name="MODEL 2"/>
          <p:cNvSpPr/>
          <p:nvPr/>
        </p:nvSpPr>
        <p:spPr>
          <a:xfrm>
            <a:off x="3669191" y="2116805"/>
            <a:ext cx="2363405" cy="521556"/>
          </a:xfrm>
          <a:prstGeom prst="rect">
            <a:avLst/>
          </a:prstGeom>
          <a:blipFill>
            <a:blip r:embed="rId6"/>
          </a:blip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2600">
                <a:solidFill>
                  <a:srgbClr val="FFFFFF"/>
                </a:solidFill>
              </a:defRPr>
            </a:lvl1pPr>
          </a:lstStyle>
          <a:p>
            <a:r>
              <a:t>MODEL 2</a:t>
            </a:r>
          </a:p>
        </p:txBody>
      </p:sp>
      <p:sp>
        <p:nvSpPr>
          <p:cNvPr id="312" name="MODEL 3"/>
          <p:cNvSpPr/>
          <p:nvPr/>
        </p:nvSpPr>
        <p:spPr>
          <a:xfrm>
            <a:off x="6882448" y="2116805"/>
            <a:ext cx="2363404" cy="521556"/>
          </a:xfrm>
          <a:prstGeom prst="rect">
            <a:avLst/>
          </a:prstGeom>
          <a:blipFill>
            <a:blip r:embed="rId6"/>
          </a:blip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2600">
                <a:solidFill>
                  <a:srgbClr val="FFFFFF"/>
                </a:solidFill>
              </a:defRPr>
            </a:lvl1pPr>
          </a:lstStyle>
          <a:p>
            <a:r>
              <a:t>MODEL 3</a:t>
            </a:r>
          </a:p>
        </p:txBody>
      </p:sp>
      <p:sp>
        <p:nvSpPr>
          <p:cNvPr id="313" name="MODEL 4"/>
          <p:cNvSpPr/>
          <p:nvPr/>
        </p:nvSpPr>
        <p:spPr>
          <a:xfrm>
            <a:off x="9829465" y="2116805"/>
            <a:ext cx="2363405" cy="521556"/>
          </a:xfrm>
          <a:prstGeom prst="rect">
            <a:avLst/>
          </a:prstGeom>
          <a:blipFill>
            <a:blip r:embed="rId6"/>
          </a:blip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2600">
                <a:solidFill>
                  <a:srgbClr val="FFFFFF"/>
                </a:solidFill>
              </a:defRPr>
            </a:lvl1pPr>
          </a:lstStyle>
          <a:p>
            <a:r>
              <a:t>MODEL 4</a:t>
            </a:r>
          </a:p>
        </p:txBody>
      </p:sp>
      <p:sp>
        <p:nvSpPr>
          <p:cNvPr id="314" name="Rectangle"/>
          <p:cNvSpPr/>
          <p:nvPr/>
        </p:nvSpPr>
        <p:spPr>
          <a:xfrm>
            <a:off x="69148" y="1551830"/>
            <a:ext cx="3180418" cy="7655670"/>
          </a:xfrm>
          <a:prstGeom prst="rect">
            <a:avLst/>
          </a:prstGeom>
          <a:ln w="12700">
            <a:solidFill>
              <a:srgbClr val="002452">
                <a:alpha val="71000"/>
              </a:srgbClr>
            </a:solidFill>
            <a:miter lim="400000"/>
          </a:ln>
        </p:spPr>
        <p:txBody>
          <a:bodyPr lIns="50800" tIns="50800" rIns="50800" bIns="50800" anchor="ctr"/>
          <a:lstStyle/>
          <a:p>
            <a:pPr algn="l" defTabSz="914400">
              <a:lnSpc>
                <a:spcPct val="90000"/>
              </a:lnSpc>
              <a:spcBef>
                <a:spcPts val="600"/>
              </a:spcBef>
              <a:defRPr sz="2400">
                <a:solidFill>
                  <a:srgbClr val="FFFFFF"/>
                </a:solidFill>
                <a:latin typeface="Calibri"/>
                <a:ea typeface="Calibri"/>
                <a:cs typeface="Calibri"/>
                <a:sym typeface="Calibri"/>
              </a:defRPr>
            </a:pPr>
            <a:endParaRPr/>
          </a:p>
        </p:txBody>
      </p:sp>
      <p:sp>
        <p:nvSpPr>
          <p:cNvPr id="315" name="Rectangle"/>
          <p:cNvSpPr/>
          <p:nvPr/>
        </p:nvSpPr>
        <p:spPr>
          <a:xfrm>
            <a:off x="3260685" y="1551830"/>
            <a:ext cx="3180417" cy="7655670"/>
          </a:xfrm>
          <a:prstGeom prst="rect">
            <a:avLst/>
          </a:prstGeom>
          <a:ln w="12700">
            <a:solidFill>
              <a:srgbClr val="002452">
                <a:alpha val="71000"/>
              </a:srgbClr>
            </a:solidFill>
            <a:miter lim="400000"/>
          </a:ln>
        </p:spPr>
        <p:txBody>
          <a:bodyPr lIns="50800" tIns="50800" rIns="50800" bIns="50800" anchor="ctr"/>
          <a:lstStyle/>
          <a:p>
            <a:pPr>
              <a:defRPr sz="2600">
                <a:solidFill>
                  <a:srgbClr val="FFFFFF"/>
                </a:solidFill>
              </a:defRPr>
            </a:pPr>
            <a:endParaRPr/>
          </a:p>
        </p:txBody>
      </p:sp>
      <p:sp>
        <p:nvSpPr>
          <p:cNvPr id="316" name="Rectangle"/>
          <p:cNvSpPr/>
          <p:nvPr/>
        </p:nvSpPr>
        <p:spPr>
          <a:xfrm>
            <a:off x="6444296" y="1551830"/>
            <a:ext cx="2973468" cy="7655670"/>
          </a:xfrm>
          <a:prstGeom prst="rect">
            <a:avLst/>
          </a:prstGeom>
          <a:ln w="12700">
            <a:solidFill>
              <a:srgbClr val="000000">
                <a:alpha val="71000"/>
              </a:srgbClr>
            </a:solidFill>
            <a:miter lim="400000"/>
          </a:ln>
        </p:spPr>
        <p:txBody>
          <a:bodyPr lIns="50800" tIns="50800" rIns="50800" bIns="50800" anchor="ctr"/>
          <a:lstStyle/>
          <a:p>
            <a:pPr algn="l" defTabSz="914400">
              <a:lnSpc>
                <a:spcPct val="90000"/>
              </a:lnSpc>
              <a:spcBef>
                <a:spcPts val="600"/>
              </a:spcBef>
              <a:defRPr sz="2400">
                <a:solidFill>
                  <a:srgbClr val="FFFFFF"/>
                </a:solidFill>
                <a:latin typeface="Calibri"/>
                <a:ea typeface="Calibri"/>
                <a:cs typeface="Calibri"/>
                <a:sym typeface="Calibri"/>
              </a:defRPr>
            </a:pPr>
            <a:endParaRPr/>
          </a:p>
        </p:txBody>
      </p:sp>
      <p:sp>
        <p:nvSpPr>
          <p:cNvPr id="317" name="Rectangle"/>
          <p:cNvSpPr/>
          <p:nvPr/>
        </p:nvSpPr>
        <p:spPr>
          <a:xfrm>
            <a:off x="9420959" y="1551830"/>
            <a:ext cx="3503670" cy="7655670"/>
          </a:xfrm>
          <a:prstGeom prst="rect">
            <a:avLst/>
          </a:prstGeom>
          <a:ln w="12700">
            <a:solidFill>
              <a:srgbClr val="000000">
                <a:alpha val="71000"/>
              </a:srgbClr>
            </a:solidFill>
            <a:miter lim="400000"/>
          </a:ln>
        </p:spPr>
        <p:txBody>
          <a:bodyPr lIns="50800" tIns="50800" rIns="50800" bIns="50800" anchor="ctr"/>
          <a:lstStyle/>
          <a:p>
            <a:pPr algn="l" defTabSz="914400">
              <a:lnSpc>
                <a:spcPct val="90000"/>
              </a:lnSpc>
              <a:spcBef>
                <a:spcPts val="600"/>
              </a:spcBef>
              <a:defRPr sz="2400">
                <a:solidFill>
                  <a:srgbClr val="FFFFFF"/>
                </a:solidFill>
                <a:latin typeface="Calibri"/>
                <a:ea typeface="Calibri"/>
                <a:cs typeface="Calibri"/>
                <a:sym typeface="Calibri"/>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iterate>
                                    <p:tmAbs val="0"/>
                                  </p:iterate>
                                  <p:childTnLst>
                                    <p:set>
                                      <p:cBhvr>
                                        <p:cTn id="6" fill="hold"/>
                                        <p:tgtEl>
                                          <p:spTgt spid="290"/>
                                        </p:tgtEl>
                                        <p:attrNameLst>
                                          <p:attrName>style.visibility</p:attrName>
                                        </p:attrNameLst>
                                      </p:cBhvr>
                                      <p:to>
                                        <p:strVal val="visible"/>
                                      </p:to>
                                    </p:set>
                                    <p:animEffect transition="in" filter="wipe(down)">
                                      <p:cBhvr>
                                        <p:cTn id="7" dur="1000"/>
                                        <p:tgtEl>
                                          <p:spTgt spid="2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2" nodeType="clickEffect">
                                  <p:stCondLst>
                                    <p:cond delay="0"/>
                                  </p:stCondLst>
                                  <p:iterate>
                                    <p:tmAbs val="0"/>
                                  </p:iterate>
                                  <p:childTnLst>
                                    <p:set>
                                      <p:cBhvr>
                                        <p:cTn id="11" fill="hold"/>
                                        <p:tgtEl>
                                          <p:spTgt spid="302"/>
                                        </p:tgtEl>
                                        <p:attrNameLst>
                                          <p:attrName>style.visibility</p:attrName>
                                        </p:attrNameLst>
                                      </p:cBhvr>
                                      <p:to>
                                        <p:strVal val="visible"/>
                                      </p:to>
                                    </p:set>
                                    <p:animEffect transition="in" filter="wipe(down)">
                                      <p:cBhvr>
                                        <p:cTn id="12" dur="1000"/>
                                        <p:tgtEl>
                                          <p:spTgt spid="3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3" nodeType="clickEffect">
                                  <p:stCondLst>
                                    <p:cond delay="0"/>
                                  </p:stCondLst>
                                  <p:iterate>
                                    <p:tmAbs val="0"/>
                                  </p:iterate>
                                  <p:childTnLst>
                                    <p:set>
                                      <p:cBhvr>
                                        <p:cTn id="16" fill="hold"/>
                                        <p:tgtEl>
                                          <p:spTgt spid="305"/>
                                        </p:tgtEl>
                                        <p:attrNameLst>
                                          <p:attrName>style.visibility</p:attrName>
                                        </p:attrNameLst>
                                      </p:cBhvr>
                                      <p:to>
                                        <p:strVal val="visible"/>
                                      </p:to>
                                    </p:set>
                                    <p:animEffect transition="in" filter="wipe(down)">
                                      <p:cBhvr>
                                        <p:cTn id="17" dur="1000"/>
                                        <p:tgtEl>
                                          <p:spTgt spid="3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4" nodeType="clickEffect">
                                  <p:stCondLst>
                                    <p:cond delay="0"/>
                                  </p:stCondLst>
                                  <p:iterate>
                                    <p:tmAbs val="0"/>
                                  </p:iterate>
                                  <p:childTnLst>
                                    <p:set>
                                      <p:cBhvr>
                                        <p:cTn id="21" fill="hold"/>
                                        <p:tgtEl>
                                          <p:spTgt spid="306"/>
                                        </p:tgtEl>
                                        <p:attrNameLst>
                                          <p:attrName>style.visibility</p:attrName>
                                        </p:attrNameLst>
                                      </p:cBhvr>
                                      <p:to>
                                        <p:strVal val="visible"/>
                                      </p:to>
                                    </p:set>
                                    <p:animEffect transition="in" filter="wipe(down)">
                                      <p:cBhvr>
                                        <p:cTn id="22"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1" animBg="1" advAuto="0"/>
      <p:bldP spid="302" grpId="2" animBg="1" advAuto="0"/>
      <p:bldP spid="305" grpId="3" animBg="1" advAuto="0"/>
      <p:bldP spid="306" grpId="4"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pasted-image.tiff" descr="pasted-image.tiff"/>
          <p:cNvPicPr>
            <a:picLocks noChangeAspect="1"/>
          </p:cNvPicPr>
          <p:nvPr/>
        </p:nvPicPr>
        <p:blipFill>
          <a:blip r:embed="rId2"/>
          <a:stretch>
            <a:fillRect/>
          </a:stretch>
        </p:blipFill>
        <p:spPr>
          <a:xfrm>
            <a:off x="3086100" y="2692400"/>
            <a:ext cx="7352377" cy="5881902"/>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For different requirements, different algorithm proves to be optimum.…"/>
          <p:cNvSpPr/>
          <p:nvPr/>
        </p:nvSpPr>
        <p:spPr>
          <a:xfrm>
            <a:off x="256082" y="925512"/>
            <a:ext cx="6319940" cy="790257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just" defTabSz="426466">
              <a:defRPr sz="1800">
                <a:solidFill>
                  <a:srgbClr val="FFFFFF"/>
                </a:solidFill>
              </a:defRPr>
            </a:pPr>
            <a:endParaRPr dirty="0"/>
          </a:p>
          <a:p>
            <a:pPr marL="304478" indent="-304478" algn="just" defTabSz="333756">
              <a:buSzPct val="100000"/>
              <a:buAutoNum type="arabicPeriod"/>
              <a:defRPr sz="2600">
                <a:solidFill>
                  <a:srgbClr val="FFFFFF"/>
                </a:solidFill>
                <a:latin typeface="Gill Sans MT"/>
                <a:ea typeface="Gill Sans MT"/>
                <a:cs typeface="Gill Sans MT"/>
                <a:sym typeface="Gill Sans MT"/>
              </a:defRPr>
            </a:pPr>
            <a:r>
              <a:rPr dirty="0"/>
              <a:t>For different requirements, different algorithm proves to be optimum. </a:t>
            </a:r>
          </a:p>
          <a:p>
            <a:pPr marL="304478" indent="-304478" algn="just" defTabSz="333756">
              <a:buSzPct val="100000"/>
              <a:buAutoNum type="arabicPeriod"/>
              <a:defRPr sz="2600">
                <a:solidFill>
                  <a:srgbClr val="FFFFFF"/>
                </a:solidFill>
                <a:latin typeface="Gill Sans MT"/>
                <a:ea typeface="Gill Sans MT"/>
                <a:cs typeface="Gill Sans MT"/>
                <a:sym typeface="Gill Sans MT"/>
              </a:defRPr>
            </a:pPr>
            <a:r>
              <a:rPr dirty="0"/>
              <a:t>For the first two problems KNN classification seems to be optimum to provide prediction for the number of new docks at station as well as prediction for new station.</a:t>
            </a:r>
          </a:p>
          <a:p>
            <a:pPr marL="304478" indent="-304478" algn="just" defTabSz="333756">
              <a:buSzPct val="100000"/>
              <a:buAutoNum type="arabicPeriod"/>
              <a:defRPr sz="2600">
                <a:solidFill>
                  <a:srgbClr val="FFFFFF"/>
                </a:solidFill>
                <a:latin typeface="Gill Sans MT"/>
                <a:ea typeface="Gill Sans MT"/>
                <a:cs typeface="Gill Sans MT"/>
                <a:sym typeface="Gill Sans MT"/>
              </a:defRPr>
            </a:pPr>
            <a:r>
              <a:rPr dirty="0"/>
              <a:t>The last two problems were optimally solved with a different approach as, decision tree rightly predicted which bikes should be put to maintenance and when.  </a:t>
            </a:r>
          </a:p>
          <a:p>
            <a:pPr marL="304478" indent="-304478" algn="just" defTabSz="333756">
              <a:buSzPct val="100000"/>
              <a:buAutoNum type="arabicPeriod"/>
              <a:defRPr sz="2600">
                <a:solidFill>
                  <a:srgbClr val="FFFFFF"/>
                </a:solidFill>
                <a:latin typeface="Gill Sans MT"/>
                <a:ea typeface="Gill Sans MT"/>
                <a:cs typeface="Gill Sans MT"/>
                <a:sym typeface="Gill Sans MT"/>
              </a:defRPr>
            </a:pPr>
            <a:r>
              <a:rPr dirty="0"/>
              <a:t>Whereas, </a:t>
            </a:r>
            <a:r>
              <a:rPr dirty="0" err="1"/>
              <a:t>ElasticNet</a:t>
            </a:r>
            <a:r>
              <a:rPr dirty="0"/>
              <a:t> optimally predicted the availability of bikes on hourly basis.  </a:t>
            </a:r>
          </a:p>
          <a:p>
            <a:pPr marL="304478" indent="-304478" algn="just" defTabSz="333756">
              <a:buSzPct val="100000"/>
              <a:buAutoNum type="arabicPeriod"/>
              <a:defRPr sz="2600">
                <a:solidFill>
                  <a:srgbClr val="FFFFFF"/>
                </a:solidFill>
                <a:latin typeface="Gill Sans MT"/>
                <a:ea typeface="Gill Sans MT"/>
                <a:cs typeface="Gill Sans MT"/>
                <a:sym typeface="Gill Sans MT"/>
              </a:defRPr>
            </a:pPr>
            <a:r>
              <a:rPr dirty="0"/>
              <a:t>While building models remain a challenge, preparing the data and getting it ready for the models proves to be a bigger challenge. </a:t>
            </a:r>
          </a:p>
        </p:txBody>
      </p:sp>
      <p:pic>
        <p:nvPicPr>
          <p:cNvPr id="322" name="pasted-image.tiff" descr="pasted-image.tiff"/>
          <p:cNvPicPr>
            <a:picLocks noChangeAspect="1"/>
          </p:cNvPicPr>
          <p:nvPr/>
        </p:nvPicPr>
        <p:blipFill>
          <a:blip r:embed="rId2"/>
          <a:stretch>
            <a:fillRect/>
          </a:stretch>
        </p:blipFill>
        <p:spPr>
          <a:xfrm>
            <a:off x="7036675" y="3154814"/>
            <a:ext cx="5329223" cy="3996918"/>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Filtering and fetching out the required attributes from API is a more efficient and easier way to deal with larger data than dealing with CSV data files.…"/>
          <p:cNvSpPr/>
          <p:nvPr/>
        </p:nvSpPr>
        <p:spPr>
          <a:xfrm>
            <a:off x="519037" y="2196157"/>
            <a:ext cx="11966727" cy="653033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lgn="just" defTabSz="459882">
              <a:defRPr sz="2784">
                <a:solidFill>
                  <a:srgbClr val="FFFFFF"/>
                </a:solidFill>
              </a:defRPr>
            </a:pPr>
            <a:endParaRPr dirty="0"/>
          </a:p>
          <a:p>
            <a:pPr marL="189424" indent="-189424" algn="l" defTabSz="359907">
              <a:buSzPct val="100000"/>
              <a:buAutoNum type="arabicPeriod"/>
              <a:defRPr sz="2784">
                <a:solidFill>
                  <a:srgbClr val="FFFFFF"/>
                </a:solidFill>
                <a:latin typeface="Gill Sans MT"/>
                <a:ea typeface="Gill Sans MT"/>
                <a:cs typeface="Gill Sans MT"/>
                <a:sym typeface="Gill Sans MT"/>
              </a:defRPr>
            </a:pPr>
            <a:r>
              <a:rPr dirty="0"/>
              <a:t>Filtering and fetching out the required attributes from API is a more efficient and easier way to deal with larger data than dealing with CSV data files. </a:t>
            </a:r>
            <a:endParaRPr lang="en-US" dirty="0"/>
          </a:p>
          <a:p>
            <a:pPr marL="189424" indent="-189424" algn="l" defTabSz="359907">
              <a:buSzPct val="100000"/>
              <a:buAutoNum type="arabicPeriod"/>
              <a:defRPr sz="2784">
                <a:solidFill>
                  <a:srgbClr val="FFFFFF"/>
                </a:solidFill>
                <a:latin typeface="Gill Sans MT"/>
                <a:ea typeface="Gill Sans MT"/>
                <a:cs typeface="Gill Sans MT"/>
                <a:sym typeface="Gill Sans MT"/>
              </a:defRPr>
            </a:pPr>
            <a:r>
              <a:rPr lang="en-US" dirty="0"/>
              <a:t> Framing business problems can be difficult without background information.</a:t>
            </a:r>
            <a:endParaRPr dirty="0"/>
          </a:p>
          <a:p>
            <a:pPr algn="l" defTabSz="359907">
              <a:defRPr sz="2784">
                <a:solidFill>
                  <a:srgbClr val="FFFFFF"/>
                </a:solidFill>
                <a:latin typeface="Gill Sans MT"/>
                <a:ea typeface="Gill Sans MT"/>
                <a:cs typeface="Gill Sans MT"/>
                <a:sym typeface="Gill Sans MT"/>
              </a:defRPr>
            </a:pPr>
            <a:endParaRPr dirty="0"/>
          </a:p>
          <a:p>
            <a:pPr algn="l" defTabSz="359907">
              <a:defRPr sz="2784">
                <a:solidFill>
                  <a:srgbClr val="FFFFFF"/>
                </a:solidFill>
                <a:latin typeface="Gill Sans MT"/>
                <a:ea typeface="Gill Sans MT"/>
                <a:cs typeface="Gill Sans MT"/>
                <a:sym typeface="Gill Sans MT"/>
              </a:defRPr>
            </a:pPr>
            <a:r>
              <a:rPr lang="en-US" dirty="0"/>
              <a:t>3</a:t>
            </a:r>
            <a:r>
              <a:rPr dirty="0"/>
              <a:t>. Date manipulations can be very tricky and sensitive depending on the problem statement needs. (For example: the inculcation of day-light-savings in hourly data analysis).</a:t>
            </a:r>
          </a:p>
          <a:p>
            <a:pPr algn="l" defTabSz="359907">
              <a:defRPr sz="2784">
                <a:solidFill>
                  <a:srgbClr val="FFFFFF"/>
                </a:solidFill>
                <a:latin typeface="Gill Sans MT"/>
                <a:ea typeface="Gill Sans MT"/>
                <a:cs typeface="Gill Sans MT"/>
                <a:sym typeface="Gill Sans MT"/>
              </a:defRPr>
            </a:pPr>
            <a:endParaRPr dirty="0"/>
          </a:p>
          <a:p>
            <a:pPr algn="l" defTabSz="359907">
              <a:defRPr sz="2784">
                <a:solidFill>
                  <a:srgbClr val="FFFFFF"/>
                </a:solidFill>
                <a:latin typeface="Gill Sans MT"/>
                <a:ea typeface="Gill Sans MT"/>
                <a:cs typeface="Gill Sans MT"/>
                <a:sym typeface="Gill Sans MT"/>
              </a:defRPr>
            </a:pPr>
            <a:r>
              <a:rPr lang="en-US" dirty="0"/>
              <a:t>4</a:t>
            </a:r>
            <a:r>
              <a:rPr dirty="0"/>
              <a:t>. Data acquisition can be a difficult task considering the confidentiality. </a:t>
            </a:r>
          </a:p>
          <a:p>
            <a:pPr algn="l" defTabSz="359907">
              <a:defRPr sz="2784">
                <a:solidFill>
                  <a:srgbClr val="FFFFFF"/>
                </a:solidFill>
                <a:latin typeface="Gill Sans MT"/>
                <a:ea typeface="Gill Sans MT"/>
                <a:cs typeface="Gill Sans MT"/>
                <a:sym typeface="Gill Sans MT"/>
              </a:defRPr>
            </a:pPr>
            <a:endParaRPr dirty="0"/>
          </a:p>
          <a:p>
            <a:pPr algn="l" defTabSz="359907">
              <a:defRPr sz="2784">
                <a:solidFill>
                  <a:srgbClr val="FFFFFF"/>
                </a:solidFill>
                <a:latin typeface="Gill Sans MT"/>
                <a:ea typeface="Gill Sans MT"/>
                <a:cs typeface="Gill Sans MT"/>
                <a:sym typeface="Gill Sans MT"/>
              </a:defRPr>
            </a:pPr>
            <a:r>
              <a:rPr lang="en-US" dirty="0"/>
              <a:t>5</a:t>
            </a:r>
            <a:r>
              <a:rPr dirty="0"/>
              <a:t>. The future scope of our project involves including taxi, subway, high schools, universities, office timings, restaurant, retail shop datasets as we assume there could be a strong correlation between demand for cycles with these datasets. </a:t>
            </a:r>
          </a:p>
        </p:txBody>
      </p:sp>
      <p:sp>
        <p:nvSpPr>
          <p:cNvPr id="325" name="LESSON LEARNED AND NEXT STEPS"/>
          <p:cNvSpPr/>
          <p:nvPr/>
        </p:nvSpPr>
        <p:spPr>
          <a:xfrm>
            <a:off x="2230845" y="1003299"/>
            <a:ext cx="9175654" cy="660401"/>
          </a:xfrm>
          <a:prstGeom prst="rect">
            <a:avLst/>
          </a:prstGeom>
          <a:ln w="127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1">
                <a:solidFill>
                  <a:srgbClr val="FFFFFF"/>
                </a:solidFill>
                <a:latin typeface="+mn-lt"/>
                <a:ea typeface="+mn-ea"/>
                <a:cs typeface="+mn-cs"/>
                <a:sym typeface="Helvetica"/>
              </a:defRPr>
            </a:lvl1pPr>
          </a:lstStyle>
          <a:p>
            <a:r>
              <a:t>LESSON LEARNED AND NEXT STEPS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E47F61-A3D5-415F-B1CA-4E02A8CCE16A}"/>
              </a:ext>
            </a:extLst>
          </p:cNvPr>
          <p:cNvSpPr>
            <a:spLocks noGrp="1"/>
          </p:cNvSpPr>
          <p:nvPr>
            <p:ph type="title"/>
          </p:nvPr>
        </p:nvSpPr>
        <p:spPr>
          <a:xfrm>
            <a:off x="952500" y="2717799"/>
            <a:ext cx="11099800" cy="3158565"/>
          </a:xfrm>
        </p:spPr>
        <p:txBody>
          <a:bodyPr/>
          <a:lstStyle/>
          <a:p>
            <a:r>
              <a:rPr lang="en-US" dirty="0"/>
              <a:t>QUESTIONS?</a:t>
            </a:r>
          </a:p>
        </p:txBody>
      </p:sp>
    </p:spTree>
    <p:extLst>
      <p:ext uri="{BB962C8B-B14F-4D97-AF65-F5344CB8AC3E}">
        <p14:creationId xmlns:p14="http://schemas.microsoft.com/office/powerpoint/2010/main" val="157340401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Divvy bikes is a rental system that contains a fleet of bikes parked at its docking stations.…"/>
          <p:cNvSpPr>
            <a:spLocks noGrp="1"/>
          </p:cNvSpPr>
          <p:nvPr>
            <p:ph type="body" idx="1"/>
          </p:nvPr>
        </p:nvSpPr>
        <p:spPr>
          <a:xfrm>
            <a:off x="952500" y="2070100"/>
            <a:ext cx="11099800" cy="7213600"/>
          </a:xfrm>
          <a:prstGeom prst="rect">
            <a:avLst/>
          </a:prstGeom>
        </p:spPr>
        <p:txBody>
          <a:bodyPr>
            <a:normAutofit lnSpcReduction="10000"/>
          </a:bodyPr>
          <a:lstStyle/>
          <a:p>
            <a:pPr marL="280735" indent="-280735" defTabSz="914400">
              <a:lnSpc>
                <a:spcPct val="120000"/>
              </a:lnSpc>
              <a:spcBef>
                <a:spcPts val="1000"/>
              </a:spcBef>
              <a:defRPr sz="2400">
                <a:latin typeface="Times New Roman"/>
                <a:ea typeface="Times New Roman"/>
                <a:cs typeface="Times New Roman"/>
                <a:sym typeface="Times New Roman"/>
              </a:defRPr>
            </a:pPr>
            <a:r>
              <a:t>Divvy bikes is a rental system that contains a fleet of bikes parked at its docking stations. </a:t>
            </a:r>
          </a:p>
          <a:p>
            <a:pPr marL="280735" indent="-280735" defTabSz="914400">
              <a:lnSpc>
                <a:spcPct val="120000"/>
              </a:lnSpc>
              <a:spcBef>
                <a:spcPts val="1000"/>
              </a:spcBef>
              <a:defRPr sz="2400">
                <a:latin typeface="Times New Roman"/>
                <a:ea typeface="Times New Roman"/>
                <a:cs typeface="Times New Roman"/>
                <a:sym typeface="Times New Roman"/>
              </a:defRPr>
            </a:pPr>
            <a:r>
              <a:t>In order to provide good services the company need to be aware of all the possible improvements that they can inculcate. </a:t>
            </a:r>
          </a:p>
          <a:p>
            <a:pPr marL="280735" indent="-280735" defTabSz="914400">
              <a:lnSpc>
                <a:spcPct val="120000"/>
              </a:lnSpc>
              <a:spcBef>
                <a:spcPts val="1000"/>
              </a:spcBef>
              <a:defRPr sz="2400">
                <a:latin typeface="Times New Roman"/>
                <a:ea typeface="Times New Roman"/>
                <a:cs typeface="Times New Roman"/>
                <a:sym typeface="Times New Roman"/>
              </a:defRPr>
            </a:pPr>
            <a:r>
              <a:t>We have provided analysis and the solutions to four different business problems that will help Divvy improve its services. </a:t>
            </a:r>
          </a:p>
          <a:p>
            <a:pPr marL="280735" indent="-280735" defTabSz="914400">
              <a:lnSpc>
                <a:spcPct val="120000"/>
              </a:lnSpc>
              <a:spcBef>
                <a:spcPts val="1000"/>
              </a:spcBef>
              <a:defRPr sz="2400">
                <a:latin typeface="Times New Roman"/>
                <a:ea typeface="Times New Roman"/>
                <a:cs typeface="Times New Roman"/>
                <a:sym typeface="Times New Roman"/>
              </a:defRPr>
            </a:pPr>
            <a:endParaRPr/>
          </a:p>
          <a:p>
            <a:pPr marL="280735" indent="-280735" defTabSz="914400">
              <a:lnSpc>
                <a:spcPct val="120000"/>
              </a:lnSpc>
              <a:spcBef>
                <a:spcPts val="1000"/>
              </a:spcBef>
              <a:defRPr sz="2400">
                <a:latin typeface="Times New Roman"/>
                <a:ea typeface="Times New Roman"/>
                <a:cs typeface="Times New Roman"/>
                <a:sym typeface="Times New Roman"/>
              </a:defRPr>
            </a:pPr>
            <a:r>
              <a:t>The four problem statement as follows: </a:t>
            </a:r>
          </a:p>
          <a:p>
            <a:pPr marL="417094" indent="-417094" defTabSz="914400">
              <a:lnSpc>
                <a:spcPct val="120000"/>
              </a:lnSpc>
              <a:spcBef>
                <a:spcPts val="1000"/>
              </a:spcBef>
              <a:buSzPct val="100000"/>
              <a:buAutoNum type="arabicPeriod"/>
              <a:defRPr sz="2400">
                <a:latin typeface="Times New Roman"/>
                <a:ea typeface="Times New Roman"/>
                <a:cs typeface="Times New Roman"/>
                <a:sym typeface="Times New Roman"/>
              </a:defRPr>
            </a:pPr>
            <a:r>
              <a:t> Identifying the need and feasibility between two stations for providing parking spaces at heavy stations. </a:t>
            </a:r>
          </a:p>
          <a:p>
            <a:pPr marL="417094" indent="-417094" defTabSz="914400">
              <a:lnSpc>
                <a:spcPct val="120000"/>
              </a:lnSpc>
              <a:spcBef>
                <a:spcPts val="1000"/>
              </a:spcBef>
              <a:buSzPct val="100000"/>
              <a:buAutoNum type="arabicPeriod"/>
              <a:defRPr sz="2400">
                <a:latin typeface="Times New Roman"/>
                <a:ea typeface="Times New Roman"/>
                <a:cs typeface="Times New Roman"/>
                <a:sym typeface="Times New Roman"/>
              </a:defRPr>
            </a:pPr>
            <a:r>
              <a:t>Predicting the bikes availability on an hourly basis (making use of date, hour, no of trips).</a:t>
            </a:r>
          </a:p>
          <a:p>
            <a:pPr marL="417094" indent="-417094" defTabSz="914400">
              <a:lnSpc>
                <a:spcPct val="120000"/>
              </a:lnSpc>
              <a:spcBef>
                <a:spcPts val="1000"/>
              </a:spcBef>
              <a:buSzPct val="100000"/>
              <a:buAutoNum type="arabicPeriod"/>
              <a:defRPr sz="2400">
                <a:latin typeface="Times New Roman"/>
                <a:ea typeface="Times New Roman"/>
                <a:cs typeface="Times New Roman"/>
                <a:sym typeface="Times New Roman"/>
              </a:defRPr>
            </a:pPr>
            <a:r>
              <a:t>Predicting whether or not to put a bike on maintenance on a given day  by keeping various factors in mind like weather, </a:t>
            </a:r>
          </a:p>
          <a:p>
            <a:pPr marL="417094" indent="-417094" defTabSz="914400">
              <a:lnSpc>
                <a:spcPct val="120000"/>
              </a:lnSpc>
              <a:spcBef>
                <a:spcPts val="1000"/>
              </a:spcBef>
              <a:buSzPct val="100000"/>
              <a:buAutoNum type="arabicPeriod"/>
              <a:defRPr sz="2400">
                <a:latin typeface="Times New Roman"/>
                <a:ea typeface="Times New Roman"/>
                <a:cs typeface="Times New Roman"/>
                <a:sym typeface="Times New Roman"/>
              </a:defRPr>
            </a:pPr>
            <a:r>
              <a:t>Predicting the need of docks on station based on the traffic at the station.</a:t>
            </a:r>
          </a:p>
        </p:txBody>
      </p:sp>
      <p:sp>
        <p:nvSpPr>
          <p:cNvPr id="124" name="INTRODUCTION"/>
          <p:cNvSpPr/>
          <p:nvPr/>
        </p:nvSpPr>
        <p:spPr>
          <a:xfrm>
            <a:off x="3890440" y="533398"/>
            <a:ext cx="5223919" cy="863601"/>
          </a:xfrm>
          <a:prstGeom prst="rect">
            <a:avLst/>
          </a:prstGeom>
          <a:ln w="254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4800" b="1">
                <a:solidFill>
                  <a:srgbClr val="FFFFFF"/>
                </a:solidFill>
                <a:latin typeface="+mn-lt"/>
                <a:ea typeface="+mn-ea"/>
                <a:cs typeface="+mn-cs"/>
                <a:sym typeface="Helvetica"/>
              </a:defRPr>
            </a:lvl1pPr>
          </a:lstStyle>
          <a:p>
            <a:r>
              <a:t>INTRODUCTION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o broaden the scope of the project and to get some experience with handling new datasets we have combined the weather dataset and a docks dataset.…"/>
          <p:cNvSpPr>
            <a:spLocks noGrp="1"/>
          </p:cNvSpPr>
          <p:nvPr>
            <p:ph type="body" idx="1"/>
          </p:nvPr>
        </p:nvSpPr>
        <p:spPr>
          <a:xfrm>
            <a:off x="952500" y="2006600"/>
            <a:ext cx="11099800" cy="7213600"/>
          </a:xfrm>
          <a:prstGeom prst="rect">
            <a:avLst/>
          </a:prstGeom>
        </p:spPr>
        <p:txBody>
          <a:bodyPr>
            <a:normAutofit lnSpcReduction="10000"/>
          </a:bodyPr>
          <a:lstStyle/>
          <a:p>
            <a:pPr marL="280735" indent="-280735" algn="just" defTabSz="914400">
              <a:lnSpc>
                <a:spcPct val="120000"/>
              </a:lnSpc>
              <a:spcBef>
                <a:spcPts val="1000"/>
              </a:spcBef>
              <a:defRPr sz="2400">
                <a:latin typeface="Times New Roman"/>
                <a:ea typeface="Times New Roman"/>
                <a:cs typeface="Times New Roman"/>
                <a:sym typeface="Times New Roman"/>
              </a:defRPr>
            </a:pPr>
            <a:r>
              <a:t>To broaden the scope of the project and to get some experience with handling new datasets we have combined the weather dataset and a docks dataset. </a:t>
            </a:r>
          </a:p>
          <a:p>
            <a:pPr marL="228600" indent="-228600" algn="just" defTabSz="914400">
              <a:lnSpc>
                <a:spcPct val="120000"/>
              </a:lnSpc>
              <a:spcBef>
                <a:spcPts val="1000"/>
              </a:spcBef>
              <a:buClr>
                <a:srgbClr val="B71E42"/>
              </a:buClr>
              <a:buSzPct val="100000"/>
              <a:buFont typeface="Arial"/>
              <a:defRPr sz="2400">
                <a:latin typeface="Times New Roman"/>
                <a:ea typeface="Times New Roman"/>
                <a:cs typeface="Times New Roman"/>
                <a:sym typeface="Times New Roman"/>
              </a:defRPr>
            </a:pPr>
            <a:endParaRPr/>
          </a:p>
          <a:p>
            <a:pPr marL="280735" indent="-280735" algn="just" defTabSz="914400">
              <a:lnSpc>
                <a:spcPct val="120000"/>
              </a:lnSpc>
              <a:spcBef>
                <a:spcPts val="1000"/>
              </a:spcBef>
              <a:defRPr sz="2400" b="1" u="sng">
                <a:solidFill>
                  <a:schemeClr val="accent1"/>
                </a:solidFill>
                <a:latin typeface="Times New Roman"/>
                <a:ea typeface="Times New Roman"/>
                <a:cs typeface="Times New Roman"/>
                <a:sym typeface="Times New Roman"/>
              </a:defRPr>
            </a:pPr>
            <a:r>
              <a:t>Primary Dataset Description:</a:t>
            </a:r>
            <a:r>
              <a:rPr>
                <a:solidFill>
                  <a:srgbClr val="FFFFFF"/>
                </a:solidFill>
              </a:rPr>
              <a:t> </a:t>
            </a:r>
            <a:r>
              <a:rPr b="0" u="none">
                <a:solidFill>
                  <a:srgbClr val="FFFFFF"/>
                </a:solidFill>
              </a:rPr>
              <a:t>It provides the details of the bike trips with attributes like tripId, stationId, Start date and Time, End date and Time, gender, birth year and more. </a:t>
            </a:r>
          </a:p>
          <a:p>
            <a:pPr marL="280735" indent="-280735" algn="just" defTabSz="914400">
              <a:lnSpc>
                <a:spcPct val="120000"/>
              </a:lnSpc>
              <a:spcBef>
                <a:spcPts val="1000"/>
              </a:spcBef>
              <a:defRPr sz="2400">
                <a:latin typeface="Times New Roman"/>
                <a:ea typeface="Times New Roman"/>
                <a:cs typeface="Times New Roman"/>
                <a:sym typeface="Times New Roman"/>
              </a:defRPr>
            </a:pPr>
            <a:endParaRPr b="0" u="none">
              <a:solidFill>
                <a:srgbClr val="FFFFFF"/>
              </a:solidFill>
            </a:endParaRPr>
          </a:p>
          <a:p>
            <a:pPr marL="280735" indent="-280735" algn="just" defTabSz="914400">
              <a:lnSpc>
                <a:spcPct val="120000"/>
              </a:lnSpc>
              <a:spcBef>
                <a:spcPts val="1000"/>
              </a:spcBef>
              <a:defRPr sz="2400" b="1" u="sng">
                <a:solidFill>
                  <a:schemeClr val="accent1"/>
                </a:solidFill>
                <a:latin typeface="Times New Roman"/>
                <a:ea typeface="Times New Roman"/>
                <a:cs typeface="Times New Roman"/>
                <a:sym typeface="Times New Roman"/>
              </a:defRPr>
            </a:pPr>
            <a:r>
              <a:t>Secondary Dataset Description:</a:t>
            </a:r>
          </a:p>
          <a:p>
            <a:pPr marL="280735" indent="-280735" algn="just" defTabSz="914400">
              <a:lnSpc>
                <a:spcPct val="120000"/>
              </a:lnSpc>
              <a:spcBef>
                <a:spcPts val="1000"/>
              </a:spcBef>
              <a:defRPr sz="2400" b="1">
                <a:latin typeface="Times New Roman"/>
                <a:ea typeface="Times New Roman"/>
                <a:cs typeface="Times New Roman"/>
                <a:sym typeface="Times New Roman"/>
              </a:defRPr>
            </a:pPr>
            <a:r>
              <a:t>Docks Dataset-</a:t>
            </a:r>
            <a:r>
              <a:rPr b="0"/>
              <a:t> The primary dataset lacked the information on number of docks present on every station. Hence we used a docks dataset to add more value to the primary dataset. </a:t>
            </a:r>
          </a:p>
          <a:p>
            <a:pPr marL="280735" indent="-280735" algn="just" defTabSz="914400">
              <a:lnSpc>
                <a:spcPct val="120000"/>
              </a:lnSpc>
              <a:spcBef>
                <a:spcPts val="1000"/>
              </a:spcBef>
              <a:defRPr sz="2400" b="1">
                <a:latin typeface="Times New Roman"/>
                <a:ea typeface="Times New Roman"/>
                <a:cs typeface="Times New Roman"/>
                <a:sym typeface="Times New Roman"/>
              </a:defRPr>
            </a:pPr>
            <a:r>
              <a:t>Weather Dataset- </a:t>
            </a:r>
            <a:r>
              <a:rPr b="0"/>
              <a:t> We fetched the needed attributes about the weather like date, hour and WeatherIcon, from the weather data of Chicago using the “Dark Sky API”. </a:t>
            </a:r>
          </a:p>
          <a:p>
            <a:pPr marL="280735" indent="-280735" algn="just" defTabSz="914400">
              <a:lnSpc>
                <a:spcPct val="120000"/>
              </a:lnSpc>
              <a:spcBef>
                <a:spcPts val="1000"/>
              </a:spcBef>
              <a:defRPr sz="2400" b="1">
                <a:latin typeface="Times New Roman"/>
                <a:ea typeface="Times New Roman"/>
                <a:cs typeface="Times New Roman"/>
                <a:sym typeface="Times New Roman"/>
              </a:defRPr>
            </a:pPr>
            <a:r>
              <a:t>Bikes Availability- </a:t>
            </a:r>
            <a:r>
              <a:rPr b="0"/>
              <a:t>To fetch the bike availability records of each station on hourly basis, we made use of RSocrata API.  </a:t>
            </a:r>
          </a:p>
        </p:txBody>
      </p:sp>
      <p:sp>
        <p:nvSpPr>
          <p:cNvPr id="127" name="DATA ACQUISITION"/>
          <p:cNvSpPr/>
          <p:nvPr/>
        </p:nvSpPr>
        <p:spPr>
          <a:xfrm>
            <a:off x="3464569" y="622298"/>
            <a:ext cx="6075663" cy="863601"/>
          </a:xfrm>
          <a:prstGeom prst="rect">
            <a:avLst/>
          </a:prstGeom>
          <a:ln w="254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4800" b="1">
                <a:solidFill>
                  <a:srgbClr val="FFFFFF"/>
                </a:solidFill>
                <a:latin typeface="+mn-lt"/>
                <a:ea typeface="+mn-ea"/>
                <a:cs typeface="+mn-cs"/>
                <a:sym typeface="Helvetica"/>
              </a:defRPr>
            </a:lvl1pPr>
          </a:lstStyle>
          <a:p>
            <a:r>
              <a:t>DATA ACQUISITION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imary Dataset Manipulations"/>
          <p:cNvSpPr>
            <a:spLocks noGrp="1"/>
          </p:cNvSpPr>
          <p:nvPr>
            <p:ph type="title"/>
          </p:nvPr>
        </p:nvSpPr>
        <p:spPr>
          <a:xfrm>
            <a:off x="1420638" y="2558571"/>
            <a:ext cx="4194524" cy="521556"/>
          </a:xfrm>
          <a:prstGeom prst="rect">
            <a:avLst/>
          </a:prstGeom>
          <a:blipFill>
            <a:blip r:embed="rId2"/>
          </a:blipFill>
        </p:spPr>
        <p:txBody>
          <a:bodyPr/>
          <a:lstStyle>
            <a:lvl1pPr defTabSz="525779">
              <a:defRPr sz="2300"/>
            </a:lvl1pPr>
          </a:lstStyle>
          <a:p>
            <a:r>
              <a:t>Primary Dataset Manipulations</a:t>
            </a:r>
          </a:p>
        </p:txBody>
      </p:sp>
      <p:sp>
        <p:nvSpPr>
          <p:cNvPr id="130" name="DATA PREPARATION I"/>
          <p:cNvSpPr/>
          <p:nvPr/>
        </p:nvSpPr>
        <p:spPr>
          <a:xfrm>
            <a:off x="2645097" y="505321"/>
            <a:ext cx="7714607" cy="850901"/>
          </a:xfrm>
          <a:prstGeom prst="rect">
            <a:avLst/>
          </a:prstGeom>
          <a:ln w="127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4800" b="1">
                <a:solidFill>
                  <a:srgbClr val="FFFFFF"/>
                </a:solidFill>
                <a:latin typeface="+mn-lt"/>
                <a:ea typeface="+mn-ea"/>
                <a:cs typeface="+mn-cs"/>
                <a:sym typeface="Helvetica"/>
              </a:defRPr>
            </a:lvl1pPr>
          </a:lstStyle>
          <a:p>
            <a:r>
              <a:t>DATA PREPARATION I</a:t>
            </a:r>
          </a:p>
        </p:txBody>
      </p:sp>
      <p:sp>
        <p:nvSpPr>
          <p:cNvPr id="131" name="Secondary Dataset Manipulations"/>
          <p:cNvSpPr/>
          <p:nvPr/>
        </p:nvSpPr>
        <p:spPr>
          <a:xfrm>
            <a:off x="7389638" y="2558571"/>
            <a:ext cx="4194524" cy="521556"/>
          </a:xfrm>
          <a:prstGeom prst="rect">
            <a:avLst/>
          </a:prstGeom>
          <a:blipFill>
            <a:blip r:embed="rId2"/>
          </a:blip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defTabSz="479044">
              <a:defRPr sz="2100">
                <a:solidFill>
                  <a:srgbClr val="FFFFFF"/>
                </a:solidFill>
              </a:defRPr>
            </a:lvl1pPr>
          </a:lstStyle>
          <a:p>
            <a:r>
              <a:t>Secondary Dataset Manipulations</a:t>
            </a:r>
          </a:p>
        </p:txBody>
      </p:sp>
      <p:grpSp>
        <p:nvGrpSpPr>
          <p:cNvPr id="134" name="Rectangle 19"/>
          <p:cNvGrpSpPr/>
          <p:nvPr/>
        </p:nvGrpSpPr>
        <p:grpSpPr>
          <a:xfrm>
            <a:off x="1320798" y="3308460"/>
            <a:ext cx="4572005" cy="914404"/>
            <a:chOff x="0" y="0"/>
            <a:chExt cx="4572003" cy="914403"/>
          </a:xfrm>
        </p:grpSpPr>
        <p:sp>
          <p:nvSpPr>
            <p:cNvPr id="132"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33"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Set Names of all columns which were not aligned for merging</a:t>
              </a:r>
            </a:p>
          </p:txBody>
        </p:sp>
      </p:grpSp>
      <p:grpSp>
        <p:nvGrpSpPr>
          <p:cNvPr id="137" name="Rectangle 19"/>
          <p:cNvGrpSpPr/>
          <p:nvPr/>
        </p:nvGrpSpPr>
        <p:grpSpPr>
          <a:xfrm>
            <a:off x="1320798" y="5872221"/>
            <a:ext cx="4572005" cy="914404"/>
            <a:chOff x="0" y="0"/>
            <a:chExt cx="4572003" cy="914403"/>
          </a:xfrm>
        </p:grpSpPr>
        <p:sp>
          <p:nvSpPr>
            <p:cNvPr id="135"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36" name="Set Names of all columns which were not aligned for merging"/>
            <p:cNvSpPr/>
            <p:nvPr/>
          </p:nvSpPr>
          <p:spPr>
            <a:xfrm>
              <a:off x="-1" y="49531"/>
              <a:ext cx="4572004" cy="8153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Finding the missing percentage of each column values and removing those rows where missing percentage was less than 10%</a:t>
              </a:r>
            </a:p>
          </p:txBody>
        </p:sp>
      </p:grpSp>
      <p:grpSp>
        <p:nvGrpSpPr>
          <p:cNvPr id="140" name="Rectangle 19"/>
          <p:cNvGrpSpPr/>
          <p:nvPr/>
        </p:nvGrpSpPr>
        <p:grpSpPr>
          <a:xfrm>
            <a:off x="1320798" y="4575404"/>
            <a:ext cx="4572005" cy="914404"/>
            <a:chOff x="0" y="0"/>
            <a:chExt cx="4572003" cy="914403"/>
          </a:xfrm>
        </p:grpSpPr>
        <p:sp>
          <p:nvSpPr>
            <p:cNvPr id="138"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39"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Transform data present in quarterly form to a single dataset</a:t>
              </a:r>
            </a:p>
          </p:txBody>
        </p:sp>
      </p:grpSp>
      <p:grpSp>
        <p:nvGrpSpPr>
          <p:cNvPr id="143" name="Rectangle 19"/>
          <p:cNvGrpSpPr/>
          <p:nvPr/>
        </p:nvGrpSpPr>
        <p:grpSpPr>
          <a:xfrm>
            <a:off x="1320798" y="7257938"/>
            <a:ext cx="4572005" cy="914404"/>
            <a:chOff x="0" y="0"/>
            <a:chExt cx="4572003" cy="914403"/>
          </a:xfrm>
        </p:grpSpPr>
        <p:sp>
          <p:nvSpPr>
            <p:cNvPr id="141"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42"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Extracting only the required columns for analysis</a:t>
              </a:r>
            </a:p>
          </p:txBody>
        </p:sp>
      </p:grpSp>
      <p:grpSp>
        <p:nvGrpSpPr>
          <p:cNvPr id="146" name="Rectangle 19"/>
          <p:cNvGrpSpPr/>
          <p:nvPr/>
        </p:nvGrpSpPr>
        <p:grpSpPr>
          <a:xfrm>
            <a:off x="7200898" y="7241651"/>
            <a:ext cx="4572005" cy="914404"/>
            <a:chOff x="0" y="0"/>
            <a:chExt cx="4572003" cy="914403"/>
          </a:xfrm>
        </p:grpSpPr>
        <p:sp>
          <p:nvSpPr>
            <p:cNvPr id="144"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45"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Extracting attributes like Date, Hour, WeatherIcon from the API.</a:t>
              </a:r>
            </a:p>
          </p:txBody>
        </p:sp>
      </p:grpSp>
      <p:grpSp>
        <p:nvGrpSpPr>
          <p:cNvPr id="149" name="Rectangle 19"/>
          <p:cNvGrpSpPr/>
          <p:nvPr/>
        </p:nvGrpSpPr>
        <p:grpSpPr>
          <a:xfrm>
            <a:off x="7200898" y="4535365"/>
            <a:ext cx="4572005" cy="914404"/>
            <a:chOff x="0" y="0"/>
            <a:chExt cx="4572003" cy="914403"/>
          </a:xfrm>
        </p:grpSpPr>
        <p:sp>
          <p:nvSpPr>
            <p:cNvPr id="147"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48"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Making use of RSocrata API to fetch records for the particular station. </a:t>
              </a:r>
            </a:p>
          </p:txBody>
        </p:sp>
      </p:grpSp>
      <p:grpSp>
        <p:nvGrpSpPr>
          <p:cNvPr id="152" name="Rectangle 19"/>
          <p:cNvGrpSpPr/>
          <p:nvPr/>
        </p:nvGrpSpPr>
        <p:grpSpPr>
          <a:xfrm>
            <a:off x="7200898" y="5888508"/>
            <a:ext cx="4572005" cy="914404"/>
            <a:chOff x="0" y="0"/>
            <a:chExt cx="4572003" cy="914403"/>
          </a:xfrm>
        </p:grpSpPr>
        <p:sp>
          <p:nvSpPr>
            <p:cNvPr id="150"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51"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Making use of Dark sky API for fetching weather data of Chicago. </a:t>
              </a:r>
            </a:p>
          </p:txBody>
        </p:sp>
      </p:grpSp>
      <p:grpSp>
        <p:nvGrpSpPr>
          <p:cNvPr id="155" name="Rectangle 19"/>
          <p:cNvGrpSpPr/>
          <p:nvPr/>
        </p:nvGrpSpPr>
        <p:grpSpPr>
          <a:xfrm>
            <a:off x="7200898" y="3324747"/>
            <a:ext cx="4572005" cy="914404"/>
            <a:chOff x="0" y="0"/>
            <a:chExt cx="4572003" cy="914403"/>
          </a:xfrm>
        </p:grpSpPr>
        <p:sp>
          <p:nvSpPr>
            <p:cNvPr id="153"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54"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Merging Dock capacity dataset with the original data frame</a:t>
              </a:r>
            </a:p>
          </p:txBody>
        </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9" name="Rectangle 19"/>
          <p:cNvGrpSpPr/>
          <p:nvPr/>
        </p:nvGrpSpPr>
        <p:grpSpPr>
          <a:xfrm>
            <a:off x="1320798" y="3308460"/>
            <a:ext cx="4572005" cy="914404"/>
            <a:chOff x="0" y="0"/>
            <a:chExt cx="4572003" cy="914403"/>
          </a:xfrm>
        </p:grpSpPr>
        <p:sp>
          <p:nvSpPr>
            <p:cNvPr id="157"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58"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Calculation revenue from trip duration and customer type. </a:t>
              </a:r>
            </a:p>
          </p:txBody>
        </p:sp>
      </p:grpSp>
      <p:sp>
        <p:nvSpPr>
          <p:cNvPr id="160" name="New Calculation"/>
          <p:cNvSpPr>
            <a:spLocks noGrp="1"/>
          </p:cNvSpPr>
          <p:nvPr>
            <p:ph type="title"/>
          </p:nvPr>
        </p:nvSpPr>
        <p:spPr>
          <a:xfrm>
            <a:off x="1395238" y="2558571"/>
            <a:ext cx="4194524" cy="521556"/>
          </a:xfrm>
          <a:prstGeom prst="rect">
            <a:avLst/>
          </a:prstGeom>
          <a:blipFill>
            <a:blip r:embed="rId2"/>
          </a:blipFill>
        </p:spPr>
        <p:txBody>
          <a:bodyPr/>
          <a:lstStyle>
            <a:lvl1pPr>
              <a:defRPr sz="2600"/>
            </a:lvl1pPr>
          </a:lstStyle>
          <a:p>
            <a:r>
              <a:t>New Calculation</a:t>
            </a:r>
          </a:p>
        </p:txBody>
      </p:sp>
      <p:sp>
        <p:nvSpPr>
          <p:cNvPr id="161" name="DATA PREPARATION II"/>
          <p:cNvSpPr/>
          <p:nvPr/>
        </p:nvSpPr>
        <p:spPr>
          <a:xfrm>
            <a:off x="2645097" y="505321"/>
            <a:ext cx="7714607" cy="850901"/>
          </a:xfrm>
          <a:prstGeom prst="rect">
            <a:avLst/>
          </a:prstGeom>
          <a:ln w="127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4800" b="1">
                <a:solidFill>
                  <a:srgbClr val="FFFFFF"/>
                </a:solidFill>
                <a:latin typeface="+mn-lt"/>
                <a:ea typeface="+mn-ea"/>
                <a:cs typeface="+mn-cs"/>
                <a:sym typeface="Helvetica"/>
              </a:defRPr>
            </a:lvl1pPr>
          </a:lstStyle>
          <a:p>
            <a:r>
              <a:t>DATA PREPARATION II</a:t>
            </a:r>
          </a:p>
        </p:txBody>
      </p:sp>
      <p:sp>
        <p:nvSpPr>
          <p:cNvPr id="162" name="Transformations"/>
          <p:cNvSpPr/>
          <p:nvPr/>
        </p:nvSpPr>
        <p:spPr>
          <a:xfrm>
            <a:off x="7288038" y="2558571"/>
            <a:ext cx="4194524" cy="521556"/>
          </a:xfrm>
          <a:prstGeom prst="rect">
            <a:avLst/>
          </a:prstGeom>
          <a:blipFill>
            <a:blip r:embed="rId2"/>
          </a:blipFill>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lvl1pPr>
              <a:defRPr sz="2600">
                <a:solidFill>
                  <a:srgbClr val="FFFFFF"/>
                </a:solidFill>
              </a:defRPr>
            </a:lvl1pPr>
          </a:lstStyle>
          <a:p>
            <a:r>
              <a:t>Transformations</a:t>
            </a:r>
          </a:p>
        </p:txBody>
      </p:sp>
      <p:grpSp>
        <p:nvGrpSpPr>
          <p:cNvPr id="165" name="Rectangle 19"/>
          <p:cNvGrpSpPr/>
          <p:nvPr/>
        </p:nvGrpSpPr>
        <p:grpSpPr>
          <a:xfrm>
            <a:off x="1320798" y="5872221"/>
            <a:ext cx="4572005" cy="914404"/>
            <a:chOff x="0" y="0"/>
            <a:chExt cx="4572003" cy="914403"/>
          </a:xfrm>
        </p:grpSpPr>
        <p:sp>
          <p:nvSpPr>
            <p:cNvPr id="163"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64" name="Set Names of all columns which were not aligned for merging"/>
            <p:cNvSpPr/>
            <p:nvPr/>
          </p:nvSpPr>
          <p:spPr>
            <a:xfrm>
              <a:off x="-1" y="49531"/>
              <a:ext cx="4572004" cy="8153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Added new variable of Dock_diff in order to visualize the difference between arrivals and departures at each station</a:t>
              </a:r>
            </a:p>
          </p:txBody>
        </p:sp>
      </p:grpSp>
      <p:grpSp>
        <p:nvGrpSpPr>
          <p:cNvPr id="168" name="Rectangle 19"/>
          <p:cNvGrpSpPr/>
          <p:nvPr/>
        </p:nvGrpSpPr>
        <p:grpSpPr>
          <a:xfrm>
            <a:off x="1320798" y="4575404"/>
            <a:ext cx="4572005" cy="914404"/>
            <a:chOff x="0" y="0"/>
            <a:chExt cx="4572003" cy="914403"/>
          </a:xfrm>
        </p:grpSpPr>
        <p:sp>
          <p:nvSpPr>
            <p:cNvPr id="166"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67"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Calculating distance travelled using lat lon of origin and destination points. </a:t>
              </a:r>
            </a:p>
          </p:txBody>
        </p:sp>
      </p:grpSp>
      <p:grpSp>
        <p:nvGrpSpPr>
          <p:cNvPr id="171" name="Rectangle 19"/>
          <p:cNvGrpSpPr/>
          <p:nvPr/>
        </p:nvGrpSpPr>
        <p:grpSpPr>
          <a:xfrm>
            <a:off x="1320798" y="7257938"/>
            <a:ext cx="4572005" cy="914404"/>
            <a:chOff x="0" y="0"/>
            <a:chExt cx="4572003" cy="914403"/>
          </a:xfrm>
        </p:grpSpPr>
        <p:sp>
          <p:nvSpPr>
            <p:cNvPr id="169"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70"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Calculating Trip Duration from start and end time</a:t>
              </a:r>
            </a:p>
          </p:txBody>
        </p:sp>
      </p:grpSp>
      <p:grpSp>
        <p:nvGrpSpPr>
          <p:cNvPr id="174" name="Rectangle 19"/>
          <p:cNvGrpSpPr/>
          <p:nvPr/>
        </p:nvGrpSpPr>
        <p:grpSpPr>
          <a:xfrm>
            <a:off x="7099298" y="7241651"/>
            <a:ext cx="4572005" cy="914404"/>
            <a:chOff x="0" y="0"/>
            <a:chExt cx="4572003" cy="914403"/>
          </a:xfrm>
        </p:grpSpPr>
        <p:sp>
          <p:nvSpPr>
            <p:cNvPr id="172"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73"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Converting the trip duration variable from string to numeric and changed it in minutes.</a:t>
              </a:r>
            </a:p>
          </p:txBody>
        </p:sp>
      </p:grpSp>
      <p:grpSp>
        <p:nvGrpSpPr>
          <p:cNvPr id="177" name="Rectangle 19"/>
          <p:cNvGrpSpPr/>
          <p:nvPr/>
        </p:nvGrpSpPr>
        <p:grpSpPr>
          <a:xfrm>
            <a:off x="7099298" y="4535365"/>
            <a:ext cx="4572005" cy="914404"/>
            <a:chOff x="0" y="0"/>
            <a:chExt cx="4572003" cy="914403"/>
          </a:xfrm>
        </p:grpSpPr>
        <p:sp>
          <p:nvSpPr>
            <p:cNvPr id="175"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76"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Splitting Date and Time in two different columns using str_split</a:t>
              </a:r>
            </a:p>
          </p:txBody>
        </p:sp>
      </p:grpSp>
      <p:grpSp>
        <p:nvGrpSpPr>
          <p:cNvPr id="180" name="Rectangle 19"/>
          <p:cNvGrpSpPr/>
          <p:nvPr/>
        </p:nvGrpSpPr>
        <p:grpSpPr>
          <a:xfrm>
            <a:off x="7099298" y="5888508"/>
            <a:ext cx="4572005" cy="914404"/>
            <a:chOff x="0" y="0"/>
            <a:chExt cx="4572003" cy="914403"/>
          </a:xfrm>
        </p:grpSpPr>
        <p:sp>
          <p:nvSpPr>
            <p:cNvPr id="178"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79"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Identifying missing values of each variable and removing those particular rows</a:t>
              </a:r>
            </a:p>
          </p:txBody>
        </p:sp>
      </p:grpSp>
      <p:grpSp>
        <p:nvGrpSpPr>
          <p:cNvPr id="183" name="Rectangle 19"/>
          <p:cNvGrpSpPr/>
          <p:nvPr/>
        </p:nvGrpSpPr>
        <p:grpSpPr>
          <a:xfrm>
            <a:off x="7099298" y="3324747"/>
            <a:ext cx="4572005" cy="914404"/>
            <a:chOff x="0" y="0"/>
            <a:chExt cx="4572003" cy="914403"/>
          </a:xfrm>
        </p:grpSpPr>
        <p:sp>
          <p:nvSpPr>
            <p:cNvPr id="181" name="Rectangle"/>
            <p:cNvSpPr/>
            <p:nvPr/>
          </p:nvSpPr>
          <p:spPr>
            <a:xfrm>
              <a:off x="-1" y="0"/>
              <a:ext cx="4572004" cy="914404"/>
            </a:xfrm>
            <a:prstGeom prst="rect">
              <a:avLst/>
            </a:prstGeom>
            <a:solidFill>
              <a:srgbClr val="000000"/>
            </a:solidFill>
            <a:ln w="9525" cap="flat">
              <a:solidFill>
                <a:srgbClr val="795FAF"/>
              </a:solidFill>
              <a:prstDash val="solid"/>
              <a:round/>
            </a:ln>
            <a:effectLst/>
          </p:spPr>
          <p:txBody>
            <a:bodyPr wrap="square" lIns="50800" tIns="50800" rIns="50800" bIns="50800" numCol="1" anchor="ctr">
              <a:noAutofit/>
            </a:bodyPr>
            <a:lstStyle/>
            <a:p>
              <a:pPr defTabSz="457200">
                <a:defRPr sz="1800">
                  <a:solidFill>
                    <a:srgbClr val="FFFFFF"/>
                  </a:solidFill>
                  <a:latin typeface="Gill Sans MT"/>
                  <a:ea typeface="Gill Sans MT"/>
                  <a:cs typeface="Gill Sans MT"/>
                  <a:sym typeface="Gill Sans MT"/>
                </a:defRPr>
              </a:pPr>
              <a:endParaRPr/>
            </a:p>
          </p:txBody>
        </p:sp>
        <p:sp>
          <p:nvSpPr>
            <p:cNvPr id="182" name="Set Names of all columns which were not aligned for merging"/>
            <p:cNvSpPr/>
            <p:nvPr/>
          </p:nvSpPr>
          <p:spPr>
            <a:xfrm>
              <a:off x="-1" y="170180"/>
              <a:ext cx="4572004"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defTabSz="457200">
                <a:defRPr sz="1600" b="1">
                  <a:solidFill>
                    <a:srgbClr val="FFFFFF"/>
                  </a:solidFill>
                  <a:latin typeface="Gill Sans MT"/>
                  <a:ea typeface="Gill Sans MT"/>
                  <a:cs typeface="Gill Sans MT"/>
                  <a:sym typeface="Gill Sans MT"/>
                </a:defRPr>
              </a:lvl1pPr>
            </a:lstStyle>
            <a:p>
              <a:r>
                <a:t>Bringing varied time stamp format to one format for analysis. </a:t>
              </a:r>
            </a:p>
          </p:txBody>
        </p:sp>
      </p:gr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It is quite evident that usage of Divvy rental bikes increases  during Summer which is quite  obvious as Chicago being cold place people prefer to use rental bike when temperature is pleasant…"/>
          <p:cNvSpPr>
            <a:spLocks noGrp="1"/>
          </p:cNvSpPr>
          <p:nvPr>
            <p:ph type="body" sz="half" idx="1"/>
          </p:nvPr>
        </p:nvSpPr>
        <p:spPr>
          <a:xfrm>
            <a:off x="622299" y="2625178"/>
            <a:ext cx="5496225" cy="5646590"/>
          </a:xfrm>
          <a:prstGeom prst="rect">
            <a:avLst/>
          </a:prstGeom>
        </p:spPr>
        <p:txBody>
          <a:bodyPr/>
          <a:lstStyle/>
          <a:p>
            <a:pPr marL="0" indent="0" algn="ctr" defTabSz="508254">
              <a:spcBef>
                <a:spcPts val="0"/>
              </a:spcBef>
              <a:buSzTx/>
              <a:buNone/>
              <a:defRPr sz="2200"/>
            </a:pPr>
            <a:r>
              <a:t>It is quite evident that usage of Divvy rental bikes increases  during Summer which is quite  obvious as Chicago being cold place people prefer to use rental bike when temperature is pleasant</a:t>
            </a:r>
          </a:p>
          <a:p>
            <a:pPr marL="0" indent="0" algn="ctr" defTabSz="508254">
              <a:spcBef>
                <a:spcPts val="0"/>
              </a:spcBef>
              <a:buSzTx/>
              <a:buNone/>
              <a:defRPr sz="2200"/>
            </a:pPr>
            <a:endParaRPr/>
          </a:p>
          <a:p>
            <a:pPr marL="0" indent="0" algn="ctr" defTabSz="508254">
              <a:spcBef>
                <a:spcPts val="0"/>
              </a:spcBef>
              <a:buSzTx/>
              <a:buNone/>
              <a:defRPr sz="2200"/>
            </a:pPr>
            <a:r>
              <a:t>Similarly, on weekends people are less likely to use Bike service in comparison to weekdays which can be observed from the histogram </a:t>
            </a:r>
          </a:p>
          <a:p>
            <a:pPr marL="0" indent="0" algn="ctr" defTabSz="508254">
              <a:spcBef>
                <a:spcPts val="0"/>
              </a:spcBef>
              <a:buSzTx/>
              <a:buNone/>
              <a:defRPr sz="2200"/>
            </a:pPr>
            <a:endParaRPr/>
          </a:p>
          <a:p>
            <a:pPr marL="0" indent="0" algn="ctr" defTabSz="508254">
              <a:spcBef>
                <a:spcPts val="0"/>
              </a:spcBef>
              <a:buSzTx/>
              <a:buNone/>
              <a:defRPr sz="2200"/>
            </a:pPr>
            <a:r>
              <a:t>Analyzing the hourly breakdown it can be observed bike usage peaks in the morning and evening time which can be associated to working hours of most of the people</a:t>
            </a:r>
          </a:p>
        </p:txBody>
      </p:sp>
      <p:pic>
        <p:nvPicPr>
          <p:cNvPr id="186" name="Picture 5" descr="Picture 5"/>
          <p:cNvPicPr>
            <a:picLocks noChangeAspect="1"/>
          </p:cNvPicPr>
          <p:nvPr/>
        </p:nvPicPr>
        <p:blipFill>
          <a:blip r:embed="rId2"/>
          <a:srcRect t="411"/>
          <a:stretch>
            <a:fillRect/>
          </a:stretch>
        </p:blipFill>
        <p:spPr>
          <a:xfrm>
            <a:off x="6445229" y="2596607"/>
            <a:ext cx="2889144" cy="2143544"/>
          </a:xfrm>
          <a:prstGeom prst="rect">
            <a:avLst/>
          </a:prstGeom>
          <a:ln w="12700">
            <a:miter lim="400000"/>
          </a:ln>
          <a:effectLst>
            <a:reflection stA="82330" endPos="40000" dir="5400000" sy="-100000" algn="bl" rotWithShape="0"/>
          </a:effectLst>
        </p:spPr>
      </p:pic>
      <p:pic>
        <p:nvPicPr>
          <p:cNvPr id="187" name="Picture 6" descr="Picture 6"/>
          <p:cNvPicPr>
            <a:picLocks noChangeAspect="1"/>
          </p:cNvPicPr>
          <p:nvPr/>
        </p:nvPicPr>
        <p:blipFill>
          <a:blip r:embed="rId3"/>
          <a:stretch>
            <a:fillRect/>
          </a:stretch>
        </p:blipFill>
        <p:spPr>
          <a:xfrm>
            <a:off x="9654837" y="2596607"/>
            <a:ext cx="3041617" cy="2250800"/>
          </a:xfrm>
          <a:prstGeom prst="rect">
            <a:avLst/>
          </a:prstGeom>
          <a:ln w="12700">
            <a:miter lim="400000"/>
          </a:ln>
          <a:effectLst>
            <a:reflection stA="82330" endPos="40000" dir="5400000" sy="-100000" algn="bl" rotWithShape="0"/>
          </a:effectLst>
        </p:spPr>
      </p:pic>
      <p:pic>
        <p:nvPicPr>
          <p:cNvPr id="188" name="Picture 4" descr="Picture 4"/>
          <p:cNvPicPr>
            <a:picLocks noChangeAspect="1"/>
          </p:cNvPicPr>
          <p:nvPr/>
        </p:nvPicPr>
        <p:blipFill>
          <a:blip r:embed="rId4"/>
          <a:srcRect t="2409"/>
          <a:stretch>
            <a:fillRect/>
          </a:stretch>
        </p:blipFill>
        <p:spPr>
          <a:xfrm>
            <a:off x="7697589" y="5856513"/>
            <a:ext cx="3375276" cy="2503388"/>
          </a:xfrm>
          <a:prstGeom prst="rect">
            <a:avLst/>
          </a:prstGeom>
          <a:ln w="12700">
            <a:miter lim="400000"/>
          </a:ln>
          <a:effectLst>
            <a:reflection stA="82330" endPos="40000" dir="5400000" sy="-100000" algn="bl" rotWithShape="0"/>
          </a:effectLst>
        </p:spPr>
      </p:pic>
      <p:sp>
        <p:nvSpPr>
          <p:cNvPr id="189" name="EXPLORATORY DATA ANALYSIS I"/>
          <p:cNvSpPr/>
          <p:nvPr/>
        </p:nvSpPr>
        <p:spPr>
          <a:xfrm>
            <a:off x="1228773" y="730248"/>
            <a:ext cx="10547254" cy="850901"/>
          </a:xfrm>
          <a:prstGeom prst="rect">
            <a:avLst/>
          </a:prstGeom>
          <a:ln w="127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4800" b="1">
                <a:solidFill>
                  <a:srgbClr val="FFFFFF"/>
                </a:solidFill>
                <a:latin typeface="+mn-lt"/>
                <a:ea typeface="+mn-ea"/>
                <a:cs typeface="+mn-cs"/>
                <a:sym typeface="Helvetica"/>
              </a:defRPr>
            </a:lvl1pPr>
          </a:lstStyle>
          <a:p>
            <a:r>
              <a:t>EXPLORATORY DATA ANALYSIS I</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patial distribution of number of trips from stations shows that central Chicago is the most used location and very less customer take Divvy bike in South side of Chicago which makes it potential place to advertise Divvy service in that region."/>
          <p:cNvSpPr>
            <a:spLocks noGrp="1"/>
          </p:cNvSpPr>
          <p:nvPr>
            <p:ph type="body" sz="quarter" idx="1"/>
          </p:nvPr>
        </p:nvSpPr>
        <p:spPr>
          <a:xfrm>
            <a:off x="3128763" y="2372735"/>
            <a:ext cx="6747273" cy="2541174"/>
          </a:xfrm>
          <a:prstGeom prst="rect">
            <a:avLst/>
          </a:prstGeom>
        </p:spPr>
        <p:txBody>
          <a:bodyPr/>
          <a:lstStyle>
            <a:lvl1pPr marL="0" indent="0" algn="ctr">
              <a:spcBef>
                <a:spcPts val="0"/>
              </a:spcBef>
              <a:buSzTx/>
              <a:buNone/>
              <a:defRPr sz="2600"/>
            </a:lvl1pPr>
          </a:lstStyle>
          <a:p>
            <a:r>
              <a:t>Spatial distribution of number of trips from stations shows that central Chicago is the most used location and very less customer take Divvy bike in South side of Chicago which makes it potential place to advertise Divvy service in that region. </a:t>
            </a:r>
          </a:p>
        </p:txBody>
      </p:sp>
      <p:sp>
        <p:nvSpPr>
          <p:cNvPr id="192" name="EXPLORATORY DATA ANALYSIS II"/>
          <p:cNvSpPr/>
          <p:nvPr/>
        </p:nvSpPr>
        <p:spPr>
          <a:xfrm>
            <a:off x="1228773" y="730248"/>
            <a:ext cx="10547254" cy="850901"/>
          </a:xfrm>
          <a:prstGeom prst="rect">
            <a:avLst/>
          </a:prstGeom>
          <a:ln w="127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4800" b="1">
                <a:solidFill>
                  <a:srgbClr val="FFFFFF"/>
                </a:solidFill>
                <a:latin typeface="+mn-lt"/>
                <a:ea typeface="+mn-ea"/>
                <a:cs typeface="+mn-cs"/>
                <a:sym typeface="Helvetica"/>
              </a:defRPr>
            </a:lvl1pPr>
          </a:lstStyle>
          <a:p>
            <a:r>
              <a:t>EXPLORATORY DATA ANALYSIS II</a:t>
            </a:r>
          </a:p>
        </p:txBody>
      </p:sp>
      <p:pic>
        <p:nvPicPr>
          <p:cNvPr id="193" name="pasted-image.tiff" descr="pasted-image.tiff"/>
          <p:cNvPicPr>
            <a:picLocks noChangeAspect="1"/>
          </p:cNvPicPr>
          <p:nvPr/>
        </p:nvPicPr>
        <p:blipFill>
          <a:blip r:embed="rId2"/>
          <a:stretch>
            <a:fillRect/>
          </a:stretch>
        </p:blipFill>
        <p:spPr>
          <a:xfrm>
            <a:off x="8757902" y="5368942"/>
            <a:ext cx="3797298" cy="3155933"/>
          </a:xfrm>
          <a:prstGeom prst="rect">
            <a:avLst/>
          </a:prstGeom>
          <a:ln w="12700">
            <a:miter lim="400000"/>
          </a:ln>
          <a:effectLst>
            <a:reflection stA="52295" endPos="40000" dir="5400000" sy="-100000" algn="bl" rotWithShape="0"/>
          </a:effectLst>
        </p:spPr>
      </p:pic>
      <p:pic>
        <p:nvPicPr>
          <p:cNvPr id="194" name="pasted-image.tiff" descr="pasted-image.tiff"/>
          <p:cNvPicPr>
            <a:picLocks noChangeAspect="1"/>
          </p:cNvPicPr>
          <p:nvPr/>
        </p:nvPicPr>
        <p:blipFill>
          <a:blip r:embed="rId3"/>
          <a:stretch>
            <a:fillRect/>
          </a:stretch>
        </p:blipFill>
        <p:spPr>
          <a:xfrm>
            <a:off x="4603751" y="5368942"/>
            <a:ext cx="3797298" cy="3155933"/>
          </a:xfrm>
          <a:prstGeom prst="rect">
            <a:avLst/>
          </a:prstGeom>
          <a:ln w="12700">
            <a:miter lim="400000"/>
          </a:ln>
          <a:effectLst>
            <a:reflection stA="52295" endPos="40000" dir="5400000" sy="-100000" algn="bl" rotWithShape="0"/>
          </a:effectLst>
        </p:spPr>
      </p:pic>
      <p:pic>
        <p:nvPicPr>
          <p:cNvPr id="195" name="pasted-image.tiff" descr="pasted-image.tiff"/>
          <p:cNvPicPr>
            <a:picLocks noChangeAspect="1"/>
          </p:cNvPicPr>
          <p:nvPr/>
        </p:nvPicPr>
        <p:blipFill>
          <a:blip r:embed="rId4"/>
          <a:stretch>
            <a:fillRect/>
          </a:stretch>
        </p:blipFill>
        <p:spPr>
          <a:xfrm>
            <a:off x="449602" y="5368942"/>
            <a:ext cx="3797295" cy="3155933"/>
          </a:xfrm>
          <a:prstGeom prst="rect">
            <a:avLst/>
          </a:prstGeom>
          <a:ln w="12700">
            <a:miter lim="400000"/>
          </a:ln>
          <a:effectLst>
            <a:reflection stA="52295" endPos="40000" dir="5400000" sy="-100000" algn="bl" rotWithShape="0"/>
          </a:effectLst>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EXPLORATORY DATA ANALYSIS III"/>
          <p:cNvSpPr/>
          <p:nvPr/>
        </p:nvSpPr>
        <p:spPr>
          <a:xfrm>
            <a:off x="1228773" y="412748"/>
            <a:ext cx="10547254" cy="850901"/>
          </a:xfrm>
          <a:prstGeom prst="rect">
            <a:avLst/>
          </a:prstGeom>
          <a:ln w="127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sz="4800" b="1">
                <a:solidFill>
                  <a:srgbClr val="FFFFFF"/>
                </a:solidFill>
                <a:latin typeface="+mn-lt"/>
                <a:ea typeface="+mn-ea"/>
                <a:cs typeface="+mn-cs"/>
                <a:sym typeface="Helvetica"/>
              </a:defRPr>
            </a:lvl1pPr>
          </a:lstStyle>
          <a:p>
            <a:r>
              <a:t>EXPLORATORY DATA ANALYSIS III</a:t>
            </a:r>
          </a:p>
        </p:txBody>
      </p:sp>
      <p:pic>
        <p:nvPicPr>
          <p:cNvPr id="198" name="Picture 5" descr="Picture 5"/>
          <p:cNvPicPr>
            <a:picLocks noChangeAspect="1"/>
          </p:cNvPicPr>
          <p:nvPr/>
        </p:nvPicPr>
        <p:blipFill>
          <a:blip r:embed="rId2"/>
          <a:stretch>
            <a:fillRect/>
          </a:stretch>
        </p:blipFill>
        <p:spPr>
          <a:xfrm>
            <a:off x="6644481" y="5869676"/>
            <a:ext cx="4562030" cy="3421524"/>
          </a:xfrm>
          <a:prstGeom prst="rect">
            <a:avLst/>
          </a:prstGeom>
          <a:ln w="12700">
            <a:miter lim="400000"/>
          </a:ln>
          <a:effectLst>
            <a:reflection stA="57296" endPos="40000" dir="5400000" sy="-100000" algn="bl" rotWithShape="0"/>
          </a:effectLst>
        </p:spPr>
      </p:pic>
      <p:grpSp>
        <p:nvGrpSpPr>
          <p:cNvPr id="201" name="Few additional box plots and a density graph for our analysis."/>
          <p:cNvGrpSpPr/>
          <p:nvPr/>
        </p:nvGrpSpPr>
        <p:grpSpPr>
          <a:xfrm>
            <a:off x="3244452" y="1707534"/>
            <a:ext cx="6033297" cy="863603"/>
            <a:chOff x="0" y="0"/>
            <a:chExt cx="6033295" cy="863601"/>
          </a:xfrm>
        </p:grpSpPr>
        <p:sp>
          <p:nvSpPr>
            <p:cNvPr id="199" name="Few additional box plots and a density graph for our analysis."/>
            <p:cNvSpPr/>
            <p:nvPr/>
          </p:nvSpPr>
          <p:spPr>
            <a:xfrm>
              <a:off x="25398" y="25400"/>
              <a:ext cx="5982498" cy="812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defTabSz="508254">
                <a:defRPr sz="2200">
                  <a:solidFill>
                    <a:srgbClr val="FFFFFF"/>
                  </a:solidFill>
                </a:defRPr>
              </a:lvl1pPr>
            </a:lstStyle>
            <a:p>
              <a:r>
                <a:t>Few additional box plots and a density graph for our analysis. </a:t>
              </a:r>
            </a:p>
          </p:txBody>
        </p:sp>
        <p:pic>
          <p:nvPicPr>
            <p:cNvPr id="200" name="Few additional box plots and a density graph for our analysis." descr="Few additional box plots and a density graph for our analysis."/>
            <p:cNvPicPr>
              <a:picLocks noChangeAspect="1"/>
            </p:cNvPicPr>
            <p:nvPr/>
          </p:nvPicPr>
          <p:blipFill>
            <a:blip r:embed="rId3">
              <a:alphaModFix amt="71000"/>
            </a:blip>
            <a:stretch>
              <a:fillRect/>
            </a:stretch>
          </p:blipFill>
          <p:spPr>
            <a:xfrm>
              <a:off x="-1" y="0"/>
              <a:ext cx="6033297" cy="863602"/>
            </a:xfrm>
            <a:prstGeom prst="rect">
              <a:avLst/>
            </a:prstGeom>
            <a:ln w="12700" cap="flat">
              <a:noFill/>
              <a:miter lim="400000"/>
            </a:ln>
            <a:effectLst/>
          </p:spPr>
        </p:pic>
      </p:grpSp>
      <p:pic>
        <p:nvPicPr>
          <p:cNvPr id="202" name="pasted-image.tiff" descr="pasted-image.tiff"/>
          <p:cNvPicPr>
            <a:picLocks noChangeAspect="1"/>
          </p:cNvPicPr>
          <p:nvPr/>
        </p:nvPicPr>
        <p:blipFill>
          <a:blip r:embed="rId4"/>
          <a:stretch>
            <a:fillRect/>
          </a:stretch>
        </p:blipFill>
        <p:spPr>
          <a:xfrm>
            <a:off x="6644547" y="2783614"/>
            <a:ext cx="4561948" cy="3009728"/>
          </a:xfrm>
          <a:prstGeom prst="rect">
            <a:avLst/>
          </a:prstGeom>
          <a:ln w="12700">
            <a:miter lim="400000"/>
          </a:ln>
        </p:spPr>
      </p:pic>
      <p:pic>
        <p:nvPicPr>
          <p:cNvPr id="203" name="pasted-image.tiff" descr="pasted-image.tiff"/>
          <p:cNvPicPr>
            <a:picLocks noChangeAspect="1"/>
          </p:cNvPicPr>
          <p:nvPr/>
        </p:nvPicPr>
        <p:blipFill>
          <a:blip r:embed="rId5"/>
          <a:stretch>
            <a:fillRect/>
          </a:stretch>
        </p:blipFill>
        <p:spPr>
          <a:xfrm>
            <a:off x="878913" y="6005736"/>
            <a:ext cx="4773565" cy="3149343"/>
          </a:xfrm>
          <a:prstGeom prst="rect">
            <a:avLst/>
          </a:prstGeom>
          <a:ln w="12700">
            <a:miter lim="400000"/>
          </a:ln>
          <a:effectLst>
            <a:reflection stA="50000" endPos="40000" dir="5400000" sy="-100000" algn="bl" rotWithShape="0"/>
          </a:effectLst>
        </p:spPr>
      </p:pic>
      <p:pic>
        <p:nvPicPr>
          <p:cNvPr id="204" name="pasted-image.tiff" descr="pasted-image.tiff"/>
          <p:cNvPicPr>
            <a:picLocks noChangeAspect="1"/>
          </p:cNvPicPr>
          <p:nvPr/>
        </p:nvPicPr>
        <p:blipFill>
          <a:blip r:embed="rId6"/>
          <a:stretch>
            <a:fillRect/>
          </a:stretch>
        </p:blipFill>
        <p:spPr>
          <a:xfrm>
            <a:off x="878913" y="2783614"/>
            <a:ext cx="4773565" cy="314934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gt; Conclusion: There are 25 dock stations which require an additional dock stations. Total estimated cost of building these 25 dock stations is around 230k $ if dock stations are setup as per this prediction model.…"/>
          <p:cNvSpPr>
            <a:spLocks noGrp="1"/>
          </p:cNvSpPr>
          <p:nvPr>
            <p:ph type="body" sz="quarter" idx="4294967295"/>
          </p:nvPr>
        </p:nvSpPr>
        <p:spPr>
          <a:xfrm>
            <a:off x="4647815" y="2822970"/>
            <a:ext cx="3859115" cy="2990059"/>
          </a:xfrm>
          <a:prstGeom prst="rect">
            <a:avLst/>
          </a:prstGeom>
        </p:spPr>
        <p:txBody>
          <a:bodyPr/>
          <a:lstStyle/>
          <a:p>
            <a:pPr marL="0" indent="0" defTabSz="914400">
              <a:lnSpc>
                <a:spcPct val="90000"/>
              </a:lnSpc>
              <a:spcBef>
                <a:spcPts val="600"/>
              </a:spcBef>
              <a:buSzTx/>
              <a:buNone/>
              <a:defRPr sz="1800">
                <a:latin typeface="Calibri"/>
                <a:ea typeface="Calibri"/>
                <a:cs typeface="Calibri"/>
                <a:sym typeface="Calibri"/>
              </a:defRPr>
            </a:pPr>
            <a:r>
              <a:t>-&gt; </a:t>
            </a:r>
            <a:r>
              <a:rPr b="1" u="sng">
                <a:solidFill>
                  <a:srgbClr val="C95671"/>
                </a:solidFill>
              </a:rPr>
              <a:t>Conclusion</a:t>
            </a:r>
            <a:r>
              <a:rPr>
                <a:solidFill>
                  <a:srgbClr val="C95671"/>
                </a:solidFill>
              </a:rPr>
              <a:t>:</a:t>
            </a:r>
            <a:r>
              <a:t> There are 25 dock stations which require an additional dock stations. Total estimated cost of building these 25 dock stations is around 230k $ if dock stations are setup as per this prediction model.</a:t>
            </a:r>
          </a:p>
          <a:p>
            <a:pPr marL="0" indent="0" defTabSz="914400">
              <a:lnSpc>
                <a:spcPct val="90000"/>
              </a:lnSpc>
              <a:spcBef>
                <a:spcPts val="600"/>
              </a:spcBef>
              <a:buSzTx/>
              <a:buNone/>
              <a:defRPr sz="1800">
                <a:latin typeface="Calibri"/>
                <a:ea typeface="Calibri"/>
                <a:cs typeface="Calibri"/>
                <a:sym typeface="Calibri"/>
              </a:defRPr>
            </a:pPr>
            <a:endParaRPr/>
          </a:p>
          <a:p>
            <a:pPr marL="0" indent="0" defTabSz="914400">
              <a:lnSpc>
                <a:spcPct val="90000"/>
              </a:lnSpc>
              <a:spcBef>
                <a:spcPts val="600"/>
              </a:spcBef>
              <a:buSzTx/>
              <a:buNone/>
              <a:defRPr sz="1800">
                <a:latin typeface="Calibri"/>
                <a:ea typeface="Calibri"/>
                <a:cs typeface="Calibri"/>
                <a:sym typeface="Calibri"/>
              </a:defRPr>
            </a:pPr>
            <a:r>
              <a:t>-&gt; The accuracy of KNN classification is 86%.</a:t>
            </a:r>
          </a:p>
        </p:txBody>
      </p:sp>
      <p:grpSp>
        <p:nvGrpSpPr>
          <p:cNvPr id="209" name="-&gt; Conclusion: Assuming $400 for each dock and median docks in each station is 23 and for 22 extra stations we require about 200k $ for all these developments which is well in the budget of Divvy.…"/>
          <p:cNvGrpSpPr/>
          <p:nvPr/>
        </p:nvGrpSpPr>
        <p:grpSpPr>
          <a:xfrm>
            <a:off x="397046" y="2797570"/>
            <a:ext cx="3937004" cy="3040860"/>
            <a:chOff x="-1" y="0"/>
            <a:chExt cx="3937002" cy="3040858"/>
          </a:xfrm>
        </p:grpSpPr>
        <p:sp>
          <p:nvSpPr>
            <p:cNvPr id="207" name="-&gt; Conclusion: Assuming $400 for each dock and median docks in each station is 23 and for 22 extra stations we require about 200k $ for all these developments which is well in the budget of Divvy.…"/>
            <p:cNvSpPr/>
            <p:nvPr/>
          </p:nvSpPr>
          <p:spPr>
            <a:xfrm>
              <a:off x="25399" y="25400"/>
              <a:ext cx="3886203" cy="299005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p>
              <a:pPr algn="l" defTabSz="914400">
                <a:lnSpc>
                  <a:spcPct val="90000"/>
                </a:lnSpc>
                <a:spcBef>
                  <a:spcPts val="600"/>
                </a:spcBef>
                <a:defRPr sz="1800">
                  <a:solidFill>
                    <a:srgbClr val="FFFFFF"/>
                  </a:solidFill>
                  <a:latin typeface="Calibri"/>
                  <a:ea typeface="Calibri"/>
                  <a:cs typeface="Calibri"/>
                  <a:sym typeface="Calibri"/>
                </a:defRPr>
              </a:pPr>
              <a:r>
                <a:t>-&gt; </a:t>
              </a:r>
              <a:r>
                <a:rPr b="1" u="sng">
                  <a:solidFill>
                    <a:srgbClr val="C95671"/>
                  </a:solidFill>
                </a:rPr>
                <a:t>Conclusion</a:t>
              </a:r>
              <a:r>
                <a:rPr>
                  <a:solidFill>
                    <a:srgbClr val="C95671"/>
                  </a:solidFill>
                </a:rPr>
                <a:t>:</a:t>
              </a:r>
              <a:r>
                <a:t> Assuming $400 for each dock and median docks in each station is 23 and for 22 extra stations we require about 200k $ for all these developments which is well in the budget of Divvy.</a:t>
              </a:r>
            </a:p>
            <a:p>
              <a:pPr algn="l" defTabSz="914400">
                <a:lnSpc>
                  <a:spcPct val="90000"/>
                </a:lnSpc>
                <a:spcBef>
                  <a:spcPts val="600"/>
                </a:spcBef>
                <a:defRPr sz="1800">
                  <a:solidFill>
                    <a:srgbClr val="FFFFFF"/>
                  </a:solidFill>
                  <a:latin typeface="Calibri"/>
                  <a:ea typeface="Calibri"/>
                  <a:cs typeface="Calibri"/>
                  <a:sym typeface="Calibri"/>
                </a:defRPr>
              </a:pPr>
              <a:endParaRPr/>
            </a:p>
            <a:p>
              <a:pPr algn="l" defTabSz="914400">
                <a:lnSpc>
                  <a:spcPct val="90000"/>
                </a:lnSpc>
                <a:spcBef>
                  <a:spcPts val="600"/>
                </a:spcBef>
                <a:defRPr sz="1800">
                  <a:solidFill>
                    <a:srgbClr val="FFFFFF"/>
                  </a:solidFill>
                  <a:latin typeface="Calibri"/>
                  <a:ea typeface="Calibri"/>
                  <a:cs typeface="Calibri"/>
                  <a:sym typeface="Calibri"/>
                </a:defRPr>
              </a:pPr>
              <a:r>
                <a:t>-&gt; The accuracy of Multi regression and Correlation for prediction is 78%. </a:t>
              </a:r>
            </a:p>
          </p:txBody>
        </p:sp>
        <p:pic>
          <p:nvPicPr>
            <p:cNvPr id="208" name="-&gt; Conclusion: Assuming $400 for each dock and median docks in each station is 23 and for 22 extra stations we require about 200k $ for all these developments which is well in the budget of Divvy.…" descr="-&gt; Conclusion: Assuming $400 for each dock and median docks in each station is 23 and for 22 extra stations we require about 200k $ for all these developments which is well in the budget of Divvy.…"/>
            <p:cNvPicPr>
              <a:picLocks noChangeAspect="1"/>
            </p:cNvPicPr>
            <p:nvPr/>
          </p:nvPicPr>
          <p:blipFill>
            <a:blip r:embed="rId2">
              <a:alphaModFix amt="71000"/>
            </a:blip>
            <a:stretch>
              <a:fillRect/>
            </a:stretch>
          </p:blipFill>
          <p:spPr>
            <a:xfrm>
              <a:off x="-2" y="0"/>
              <a:ext cx="3937004" cy="3040859"/>
            </a:xfrm>
            <a:prstGeom prst="rect">
              <a:avLst/>
            </a:prstGeom>
            <a:ln w="12700" cap="flat">
              <a:noFill/>
              <a:miter lim="400000"/>
            </a:ln>
            <a:effectLst/>
          </p:spPr>
        </p:pic>
      </p:grpSp>
      <p:grpSp>
        <p:nvGrpSpPr>
          <p:cNvPr id="212" name="-&gt; Conclusion: There are 29 dock stations which require an additional dock stations. Total estimated cost of building these 29 dock stations is around 260k $ if dock stations are setup as per this prediction model.…"/>
          <p:cNvGrpSpPr/>
          <p:nvPr/>
        </p:nvGrpSpPr>
        <p:grpSpPr>
          <a:xfrm>
            <a:off x="8820695" y="2778345"/>
            <a:ext cx="3859512" cy="3079310"/>
            <a:chOff x="0" y="0"/>
            <a:chExt cx="3859511" cy="3079308"/>
          </a:xfrm>
        </p:grpSpPr>
        <p:sp>
          <p:nvSpPr>
            <p:cNvPr id="210" name="-&gt; Conclusion: There are 29 dock stations which require an additional dock stations. Total estimated cost of building these 29 dock stations is around 260k $ if dock stations are setup as per this prediction model.…"/>
            <p:cNvSpPr/>
            <p:nvPr/>
          </p:nvSpPr>
          <p:spPr>
            <a:xfrm>
              <a:off x="25400" y="25399"/>
              <a:ext cx="3808712" cy="302851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p>
              <a:pPr algn="l" defTabSz="914400">
                <a:lnSpc>
                  <a:spcPct val="90000"/>
                </a:lnSpc>
                <a:spcBef>
                  <a:spcPts val="600"/>
                </a:spcBef>
                <a:defRPr sz="1800">
                  <a:solidFill>
                    <a:srgbClr val="FFFFFF"/>
                  </a:solidFill>
                  <a:latin typeface="Calibri"/>
                  <a:ea typeface="Calibri"/>
                  <a:cs typeface="Calibri"/>
                  <a:sym typeface="Calibri"/>
                </a:defRPr>
              </a:pPr>
              <a:r>
                <a:t>-&gt; </a:t>
              </a:r>
              <a:r>
                <a:rPr b="1" u="sng">
                  <a:solidFill>
                    <a:srgbClr val="C95671"/>
                  </a:solidFill>
                </a:rPr>
                <a:t>Conclusion</a:t>
              </a:r>
              <a:r>
                <a:rPr>
                  <a:solidFill>
                    <a:srgbClr val="C95671"/>
                  </a:solidFill>
                </a:rPr>
                <a:t>:</a:t>
              </a:r>
              <a:r>
                <a:t> There are 29 dock stations which require an additional dock stations. Total estimated cost of building these 29 dock stations is around 260k $ if dock stations are setup as per this prediction model.</a:t>
              </a:r>
            </a:p>
            <a:p>
              <a:pPr algn="l" defTabSz="914400">
                <a:lnSpc>
                  <a:spcPct val="90000"/>
                </a:lnSpc>
                <a:spcBef>
                  <a:spcPts val="600"/>
                </a:spcBef>
                <a:defRPr sz="1800">
                  <a:solidFill>
                    <a:srgbClr val="FFFFFF"/>
                  </a:solidFill>
                  <a:latin typeface="Calibri"/>
                  <a:ea typeface="Calibri"/>
                  <a:cs typeface="Calibri"/>
                  <a:sym typeface="Calibri"/>
                </a:defRPr>
              </a:pPr>
              <a:endParaRPr/>
            </a:p>
            <a:p>
              <a:pPr algn="l" defTabSz="914400">
                <a:lnSpc>
                  <a:spcPct val="90000"/>
                </a:lnSpc>
                <a:spcBef>
                  <a:spcPts val="600"/>
                </a:spcBef>
                <a:defRPr sz="1800">
                  <a:solidFill>
                    <a:srgbClr val="FFFFFF"/>
                  </a:solidFill>
                  <a:latin typeface="Calibri"/>
                  <a:ea typeface="Calibri"/>
                  <a:cs typeface="Calibri"/>
                  <a:sym typeface="Calibri"/>
                </a:defRPr>
              </a:pPr>
              <a:r>
                <a:t>-&gt; The accuracy of Logistic Regression for prediction is 80%.</a:t>
              </a:r>
            </a:p>
          </p:txBody>
        </p:sp>
        <p:pic>
          <p:nvPicPr>
            <p:cNvPr id="211" name="-&gt; Conclusion: There are 29 dock stations which require an additional dock stations. Total estimated cost of building these 29 dock stations is around 260k $ if dock stations are setup as per this prediction model.…" descr="-&gt; Conclusion: There are 29 dock stations which require an additional dock stations. Total estimated cost of building these 29 dock stations is around 260k $ if dock stations are setup as per this prediction model.…"/>
            <p:cNvPicPr>
              <a:picLocks noChangeAspect="1"/>
            </p:cNvPicPr>
            <p:nvPr/>
          </p:nvPicPr>
          <p:blipFill>
            <a:blip r:embed="rId3">
              <a:alphaModFix amt="71000"/>
            </a:blip>
            <a:stretch>
              <a:fillRect/>
            </a:stretch>
          </p:blipFill>
          <p:spPr>
            <a:xfrm>
              <a:off x="0" y="0"/>
              <a:ext cx="3859512" cy="3079309"/>
            </a:xfrm>
            <a:prstGeom prst="rect">
              <a:avLst/>
            </a:prstGeom>
            <a:ln w="12700" cap="flat">
              <a:noFill/>
              <a:miter lim="400000"/>
            </a:ln>
            <a:effectLst/>
          </p:spPr>
        </p:pic>
      </p:grpSp>
      <p:sp>
        <p:nvSpPr>
          <p:cNvPr id="213" name="Models for new station feasibility and need."/>
          <p:cNvSpPr/>
          <p:nvPr/>
        </p:nvSpPr>
        <p:spPr>
          <a:xfrm>
            <a:off x="1228773" y="469899"/>
            <a:ext cx="10547254" cy="660401"/>
          </a:xfrm>
          <a:prstGeom prst="rect">
            <a:avLst/>
          </a:prstGeom>
          <a:ln w="12700">
            <a:solidFill>
              <a:srgbClr val="FFFFFF">
                <a:alpha val="71000"/>
              </a:srgbClr>
            </a:solidFill>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defRPr b="1">
                <a:solidFill>
                  <a:srgbClr val="FFFFFF"/>
                </a:solidFill>
                <a:latin typeface="+mn-lt"/>
                <a:ea typeface="+mn-ea"/>
                <a:cs typeface="+mn-cs"/>
                <a:sym typeface="Helvetica"/>
              </a:defRPr>
            </a:lvl1pPr>
          </a:lstStyle>
          <a:p>
            <a:r>
              <a:t>Models for new station feasibility and need. </a:t>
            </a:r>
          </a:p>
        </p:txBody>
      </p:sp>
      <p:pic>
        <p:nvPicPr>
          <p:cNvPr id="214" name="Picture 8" descr="Picture 8"/>
          <p:cNvPicPr>
            <a:picLocks noChangeAspect="1"/>
          </p:cNvPicPr>
          <p:nvPr/>
        </p:nvPicPr>
        <p:blipFill>
          <a:blip r:embed="rId4"/>
          <a:stretch>
            <a:fillRect/>
          </a:stretch>
        </p:blipFill>
        <p:spPr>
          <a:xfrm>
            <a:off x="1097558" y="6150504"/>
            <a:ext cx="4522421" cy="3409468"/>
          </a:xfrm>
          <a:prstGeom prst="rect">
            <a:avLst/>
          </a:prstGeom>
          <a:ln w="12700">
            <a:miter lim="400000"/>
          </a:ln>
        </p:spPr>
      </p:pic>
      <p:sp>
        <p:nvSpPr>
          <p:cNvPr id="215" name="KNN Classification"/>
          <p:cNvSpPr>
            <a:spLocks noGrp="1"/>
          </p:cNvSpPr>
          <p:nvPr>
            <p:ph type="title"/>
          </p:nvPr>
        </p:nvSpPr>
        <p:spPr>
          <a:xfrm>
            <a:off x="4618581" y="2052840"/>
            <a:ext cx="3917581" cy="521556"/>
          </a:xfrm>
          <a:prstGeom prst="rect">
            <a:avLst/>
          </a:prstGeom>
          <a:blipFill>
            <a:blip r:embed="rId5"/>
          </a:blipFill>
        </p:spPr>
        <p:txBody>
          <a:bodyPr/>
          <a:lstStyle>
            <a:lvl1pPr defTabSz="508254">
              <a:defRPr sz="2200"/>
            </a:lvl1pPr>
          </a:lstStyle>
          <a:p>
            <a:r>
              <a:t>KNN Classification</a:t>
            </a:r>
          </a:p>
        </p:txBody>
      </p:sp>
      <p:grpSp>
        <p:nvGrpSpPr>
          <p:cNvPr id="218" name="Multi Regression &amp; Corr"/>
          <p:cNvGrpSpPr/>
          <p:nvPr/>
        </p:nvGrpSpPr>
        <p:grpSpPr>
          <a:xfrm>
            <a:off x="397693" y="2014740"/>
            <a:ext cx="3935712" cy="597757"/>
            <a:chOff x="0" y="0"/>
            <a:chExt cx="3935711" cy="597756"/>
          </a:xfrm>
        </p:grpSpPr>
        <p:sp>
          <p:nvSpPr>
            <p:cNvPr id="216" name="Multi Regression &amp; Corr"/>
            <p:cNvSpPr/>
            <p:nvPr/>
          </p:nvSpPr>
          <p:spPr>
            <a:xfrm>
              <a:off x="38100" y="38100"/>
              <a:ext cx="3859512" cy="521556"/>
            </a:xfrm>
            <a:prstGeom prst="rect">
              <a:avLst/>
            </a:prstGeom>
            <a:blipFill rotWithShape="1">
              <a:blip r:embed="rId5"/>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defTabSz="508254">
                <a:defRPr sz="2200">
                  <a:solidFill>
                    <a:srgbClr val="FFFFFF"/>
                  </a:solidFill>
                </a:defRPr>
              </a:lvl1pPr>
            </a:lstStyle>
            <a:p>
              <a:r>
                <a:t>Multi Regression &amp; Corr</a:t>
              </a:r>
            </a:p>
          </p:txBody>
        </p:sp>
        <p:pic>
          <p:nvPicPr>
            <p:cNvPr id="217" name="Multi Regression &amp; Corr" descr="Multi Regression &amp; Corr"/>
            <p:cNvPicPr>
              <a:picLocks noChangeAspect="1"/>
            </p:cNvPicPr>
            <p:nvPr/>
          </p:nvPicPr>
          <p:blipFill>
            <a:blip r:embed="rId6"/>
            <a:stretch>
              <a:fillRect/>
            </a:stretch>
          </p:blipFill>
          <p:spPr>
            <a:xfrm>
              <a:off x="0" y="-1"/>
              <a:ext cx="3935712" cy="597757"/>
            </a:xfrm>
            <a:prstGeom prst="rect">
              <a:avLst/>
            </a:prstGeom>
            <a:ln w="12700" cap="flat">
              <a:noFill/>
              <a:miter lim="400000"/>
            </a:ln>
            <a:effectLst/>
          </p:spPr>
        </p:pic>
      </p:grpSp>
      <p:grpSp>
        <p:nvGrpSpPr>
          <p:cNvPr id="221" name="Logistic Regression"/>
          <p:cNvGrpSpPr/>
          <p:nvPr/>
        </p:nvGrpSpPr>
        <p:grpSpPr>
          <a:xfrm>
            <a:off x="8820693" y="2014740"/>
            <a:ext cx="3986117" cy="597757"/>
            <a:chOff x="0" y="0"/>
            <a:chExt cx="3986115" cy="597756"/>
          </a:xfrm>
        </p:grpSpPr>
        <p:sp>
          <p:nvSpPr>
            <p:cNvPr id="219" name="Logistic Regression"/>
            <p:cNvSpPr/>
            <p:nvPr/>
          </p:nvSpPr>
          <p:spPr>
            <a:xfrm>
              <a:off x="38099" y="38100"/>
              <a:ext cx="3909917" cy="521556"/>
            </a:xfrm>
            <a:prstGeom prst="rect">
              <a:avLst/>
            </a:prstGeom>
            <a:blipFill rotWithShape="1">
              <a:blip r:embed="rId5"/>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defTabSz="508254">
                <a:defRPr sz="2200">
                  <a:solidFill>
                    <a:srgbClr val="FFFFFF"/>
                  </a:solidFill>
                </a:defRPr>
              </a:lvl1pPr>
            </a:lstStyle>
            <a:p>
              <a:r>
                <a:t>Logistic Regression</a:t>
              </a:r>
            </a:p>
          </p:txBody>
        </p:sp>
        <p:pic>
          <p:nvPicPr>
            <p:cNvPr id="220" name="Logistic Regression" descr="Logistic Regression"/>
            <p:cNvPicPr>
              <a:picLocks noChangeAspect="1"/>
            </p:cNvPicPr>
            <p:nvPr/>
          </p:nvPicPr>
          <p:blipFill>
            <a:blip r:embed="rId7"/>
            <a:stretch>
              <a:fillRect/>
            </a:stretch>
          </p:blipFill>
          <p:spPr>
            <a:xfrm>
              <a:off x="-1" y="-1"/>
              <a:ext cx="3986117" cy="597757"/>
            </a:xfrm>
            <a:prstGeom prst="rect">
              <a:avLst/>
            </a:prstGeom>
            <a:ln w="12700" cap="flat">
              <a:noFill/>
              <a:miter lim="400000"/>
            </a:ln>
            <a:effectLst/>
          </p:spPr>
        </p:pic>
      </p:grpSp>
      <p:grpSp>
        <p:nvGrpSpPr>
          <p:cNvPr id="224" name="It can be observed that KNN Classification gives the best result because if we remove outliers the remaining dock stations that require new dock stations between them are 24 which is closes to the prediction of KNN classifier.  Divvy can either add in more docks at particular stations will attract new customers. So it is better to add in new stations between the predicted station names."/>
          <p:cNvGrpSpPr/>
          <p:nvPr/>
        </p:nvGrpSpPr>
        <p:grpSpPr>
          <a:xfrm>
            <a:off x="5812382" y="7364917"/>
            <a:ext cx="6783216" cy="1641043"/>
            <a:chOff x="0" y="0"/>
            <a:chExt cx="6783215" cy="1641041"/>
          </a:xfrm>
        </p:grpSpPr>
        <p:sp>
          <p:nvSpPr>
            <p:cNvPr id="222" name="It can be observed that KNN Classification gives the best result because if we remove outliers the remaining dock stations that require new dock stations between them are 24 which is closes to the prediction of KNN classifier.  Divvy can either add in more docks at particular stations will attract new customers. So it is better to add in new stations between the predicted station names."/>
            <p:cNvSpPr/>
            <p:nvPr/>
          </p:nvSpPr>
          <p:spPr>
            <a:xfrm>
              <a:off x="38099" y="38100"/>
              <a:ext cx="6707017" cy="1564842"/>
            </a:xfrm>
            <a:prstGeom prst="rect">
              <a:avLst/>
            </a:prstGeom>
            <a:blipFill rotWithShape="1">
              <a:blip r:embed="rId5"/>
              <a:srcRect/>
              <a:tile tx="0" ty="0" sx="100000" sy="100000" flip="none" algn="tl"/>
            </a:blip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lgn="l" defTabSz="822958">
                <a:lnSpc>
                  <a:spcPct val="90000"/>
                </a:lnSpc>
                <a:spcBef>
                  <a:spcPts val="500"/>
                </a:spcBef>
                <a:defRPr sz="1600">
                  <a:solidFill>
                    <a:srgbClr val="FFFFFF"/>
                  </a:solidFill>
                  <a:latin typeface="Gill Sans MT"/>
                  <a:ea typeface="Gill Sans MT"/>
                  <a:cs typeface="Gill Sans MT"/>
                  <a:sym typeface="Gill Sans MT"/>
                </a:defRPr>
              </a:lvl1pPr>
            </a:lstStyle>
            <a:p>
              <a:r>
                <a:t>It can be observed that KNN Classification gives the best result because if we remove outliers the remaining dock stations that require new dock stations between them are 24 which is closes to the prediction of KNN classifier.  Divvy can either add in more docks at particular stations will attract new customers. So it is better to add in new stations between the predicted station names.</a:t>
              </a:r>
            </a:p>
          </p:txBody>
        </p:sp>
        <p:pic>
          <p:nvPicPr>
            <p:cNvPr id="223" name="It can be observed that KNN Classification gives the best result because if we remove outliers the remaining dock stations that require new dock stations between them are 24 which is closes to the prediction of KNN classifier.  Divvy can either add in more docks at particular stations will attract new customers. So it is better to add in new stations between the predicted station names." descr="It can be observed that KNN Classification gives the best result because if we remove outliers the remaining dock stations that require new dock stations between them are 24 which is closes to the prediction of KNN classifier.  Divvy can either add in more docks at particular stations will attract new customers. So it is better to add in new stations between the predicted station names."/>
            <p:cNvPicPr>
              <a:picLocks noChangeAspect="1"/>
            </p:cNvPicPr>
            <p:nvPr/>
          </p:nvPicPr>
          <p:blipFill>
            <a:blip r:embed="rId8"/>
            <a:stretch>
              <a:fillRect/>
            </a:stretch>
          </p:blipFill>
          <p:spPr>
            <a:xfrm>
              <a:off x="0" y="0"/>
              <a:ext cx="6783216" cy="1641042"/>
            </a:xfrm>
            <a:prstGeom prst="rect">
              <a:avLst/>
            </a:prstGeom>
            <a:ln w="12700" cap="flat">
              <a:noFill/>
              <a:miter lim="400000"/>
            </a:ln>
            <a:effectLst/>
          </p:spPr>
        </p:pic>
      </p:grpSp>
      <p:sp>
        <p:nvSpPr>
          <p:cNvPr id="225" name="RESULT"/>
          <p:cNvSpPr/>
          <p:nvPr/>
        </p:nvSpPr>
        <p:spPr>
          <a:xfrm>
            <a:off x="8293644" y="6883399"/>
            <a:ext cx="1429992" cy="45720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l" defTabSz="914400">
              <a:lnSpc>
                <a:spcPct val="90000"/>
              </a:lnSpc>
              <a:spcBef>
                <a:spcPts val="600"/>
              </a:spcBef>
              <a:defRPr sz="2400" b="1" u="sng">
                <a:solidFill>
                  <a:srgbClr val="C95671"/>
                </a:solidFill>
                <a:latin typeface="Calibri"/>
                <a:ea typeface="Calibri"/>
                <a:cs typeface="Calibri"/>
                <a:sym typeface="Calibri"/>
              </a:defRPr>
            </a:lvl1pPr>
          </a:lstStyle>
          <a:p>
            <a:r>
              <a:t>RESULT</a:t>
            </a:r>
          </a:p>
        </p:txBody>
      </p:sp>
    </p:spTree>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000000"/>
      </a:lt1>
      <a:dk2>
        <a:srgbClr val="A7A7A7"/>
      </a:dk2>
      <a:lt2>
        <a:srgbClr val="535353"/>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Neue"/>
        <a:ea typeface="Helvetica Neue"/>
        <a:cs typeface="Helvetica Neue"/>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A7A7A7"/>
      </a:dk2>
      <a:lt2>
        <a:srgbClr val="535353"/>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Neue"/>
        <a:ea typeface="Helvetica Neue"/>
        <a:cs typeface="Helvetica Neue"/>
      </a:majorFont>
      <a:minorFont>
        <a:latin typeface="Helvetica"/>
        <a:ea typeface="Helvetica"/>
        <a:cs typeface="Helvetica"/>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151</TotalTime>
  <Words>1780</Words>
  <Application>Microsoft Office PowerPoint</Application>
  <PresentationFormat>Custom</PresentationFormat>
  <Paragraphs>164</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Gill Sans MT</vt:lpstr>
      <vt:lpstr>Helvetica</vt:lpstr>
      <vt:lpstr>Helvetica Light</vt:lpstr>
      <vt:lpstr>Helvetica Neue</vt:lpstr>
      <vt:lpstr>Times New Roman</vt:lpstr>
      <vt:lpstr>Black</vt:lpstr>
      <vt:lpstr>Divvy Bikes      DIVVY BIKES ANALYSIS</vt:lpstr>
      <vt:lpstr>PowerPoint Presentation</vt:lpstr>
      <vt:lpstr>PowerPoint Presentation</vt:lpstr>
      <vt:lpstr>Primary Dataset Manipulations</vt:lpstr>
      <vt:lpstr>New Calculation</vt:lpstr>
      <vt:lpstr>PowerPoint Presentation</vt:lpstr>
      <vt:lpstr>PowerPoint Presentation</vt:lpstr>
      <vt:lpstr>PowerPoint Presentation</vt:lpstr>
      <vt:lpstr>KNN Classification</vt:lpstr>
      <vt:lpstr>KNN Classification</vt:lpstr>
      <vt:lpstr>Support Vector Machine</vt:lpstr>
      <vt:lpstr>Ridge Regression</vt:lpstr>
      <vt:lpstr>MODEL 1</vt:lpstr>
      <vt:lpstr>PowerPoint Presentation</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Divvy Bikes      DIVVY BIKES ANALYSIS</dc:title>
  <cp:lastModifiedBy>Manish Tandel</cp:lastModifiedBy>
  <cp:revision>4</cp:revision>
  <dcterms:modified xsi:type="dcterms:W3CDTF">2020-04-21T02:34:38Z</dcterms:modified>
</cp:coreProperties>
</file>